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4" r:id="rId2"/>
  </p:sldMasterIdLst>
  <p:notesMasterIdLst>
    <p:notesMasterId r:id="rId38"/>
  </p:notesMasterIdLst>
  <p:sldIdLst>
    <p:sldId id="299" r:id="rId3"/>
    <p:sldId id="293" r:id="rId4"/>
    <p:sldId id="294" r:id="rId5"/>
    <p:sldId id="268" r:id="rId6"/>
    <p:sldId id="295" r:id="rId7"/>
    <p:sldId id="296" r:id="rId8"/>
    <p:sldId id="275" r:id="rId9"/>
    <p:sldId id="272" r:id="rId10"/>
    <p:sldId id="276" r:id="rId11"/>
    <p:sldId id="277" r:id="rId12"/>
    <p:sldId id="297" r:id="rId13"/>
    <p:sldId id="298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2BE281-E0E8-824E-8EB0-5A80090B8E73}">
          <p14:sldIdLst>
            <p14:sldId id="299"/>
            <p14:sldId id="293"/>
            <p14:sldId id="294"/>
            <p14:sldId id="268"/>
            <p14:sldId id="295"/>
            <p14:sldId id="296"/>
            <p14:sldId id="275"/>
            <p14:sldId id="272"/>
            <p14:sldId id="276"/>
            <p14:sldId id="277"/>
            <p14:sldId id="297"/>
          </p14:sldIdLst>
        </p14:section>
        <p14:section name="Part 2" id="{75B37A16-51C1-804C-98D5-B4E3C624F453}">
          <p14:sldIdLst>
            <p14:sldId id="29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rt 3" id="{67AB46C3-3BDD-5F4E-90D4-529ACB79F426}">
          <p14:sldIdLst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9361"/>
  </p:normalViewPr>
  <p:slideViewPr>
    <p:cSldViewPr snapToGrid="0" snapToObjects="1">
      <p:cViewPr>
        <p:scale>
          <a:sx n="85" d="100"/>
          <a:sy n="85" d="100"/>
        </p:scale>
        <p:origin x="74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8B665-5CDB-1841-94E0-79739ED02CE3}" type="datetimeFigureOut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BE4A6-FA64-F340-917F-992C647725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53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BE4A6-FA64-F340-917F-992C6477253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58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26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98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67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1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14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19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8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75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싸이테이션</a:t>
            </a:r>
            <a:r>
              <a:rPr lang="en-US" altLang="ko-KR" dirty="0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25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78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356A7C-249F-564C-B3DC-FFBC649A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352" y="6356350"/>
            <a:ext cx="2743200" cy="365125"/>
          </a:xfrm>
        </p:spPr>
        <p:txBody>
          <a:bodyPr/>
          <a:lstStyle/>
          <a:p>
            <a:fld id="{6B90230F-99B4-C845-822C-F64A5339655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00399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7711896-630E-4377-873A-6ED6D19E6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58" y="2879854"/>
            <a:ext cx="2113685" cy="12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6C9968-D9AD-6A44-A581-1E1FFB50B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14395" r="25441" b="20964"/>
          <a:stretch/>
        </p:blipFill>
        <p:spPr>
          <a:xfrm>
            <a:off x="9391385" y="2877928"/>
            <a:ext cx="1344940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37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>
            <a:lvl2pPr marL="685800" indent="-228600">
              <a:buFont typeface="시스템 서체"/>
              <a:buChar char="-"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4BEF9D9E-9869-E44B-A76B-17D3F1C7FB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E9F068-4258-BA48-8B6D-6701185B806C}" type="datetime1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80C173F5-352D-2348-BE81-DE4ECAF7F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kumimoji="1" lang="en" altLang="ko-KR" dirty="0"/>
              <a:t>(Part 1) </a:t>
            </a:r>
            <a:r>
              <a:rPr kumimoji="1" lang="ko-KR" altLang="en-US" dirty="0" err="1"/>
              <a:t>텐서플로우</a:t>
            </a:r>
            <a:r>
              <a:rPr kumimoji="1" lang="en-US" altLang="ko-KR" dirty="0"/>
              <a:t>(</a:t>
            </a:r>
            <a:r>
              <a:rPr kumimoji="1" lang="en" altLang="ko-KR" dirty="0"/>
              <a:t>TensorFlow) </a:t>
            </a:r>
            <a:r>
              <a:rPr kumimoji="1" lang="ko-KR" altLang="en-US" dirty="0"/>
              <a:t>기초 및 실습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85718F2-A468-8440-B9DF-8A0C9314E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BF404F-9E52-48AD-B647-4C83F1B3C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3" r="8386" b="8041"/>
          <a:stretch/>
        </p:blipFill>
        <p:spPr>
          <a:xfrm>
            <a:off x="0" y="6006230"/>
            <a:ext cx="1277655" cy="8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0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9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29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610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77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864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54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035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368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B54-3859-664D-9A7E-1EA8FF6A7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787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B29607-E017-C041-B864-F633431E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DBD1E-68C0-CF4E-A3F5-8C95A3E35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586A0-19CF-F14F-86F7-65D5A502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AFE9F068-4258-BA48-8B6D-6701185B806C}" type="datetime1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C7F60-A7CC-0D4E-9C3D-E44CA5B4E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FC96-EA37-8B4B-AA2C-A110560CB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81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://adni.loni.usc.edu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20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bbci.de/competition/iv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tif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jpeg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" altLang="ko-KR" dirty="0"/>
              <a:t>TensorFlow) </a:t>
            </a:r>
            <a:r>
              <a:rPr lang="ko-KR" altLang="en-US" dirty="0"/>
              <a:t>기초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윤지석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실습은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 v1.9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기준으로 진행됩니다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02459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1084-B798-8940-AF52-72AB6EF2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kumimoji="1" lang="en-US" altLang="ko-KR" b="1" dirty="0"/>
                  <a:t>Graph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그래프 구축</a:t>
                </a:r>
                <a:r>
                  <a:rPr kumimoji="1" lang="en-US" altLang="ko-KR" dirty="0"/>
                  <a:t> –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Trainer</a:t>
                </a:r>
              </a:p>
              <a:p>
                <a:pPr marL="0" indent="0" algn="ctr">
                  <a:buNone/>
                </a:pPr>
                <a:r>
                  <a:rPr kumimoji="1" lang="en-US" altLang="ko-KR" dirty="0"/>
                  <a:t>Loss</a:t>
                </a:r>
                <a:r>
                  <a:rPr kumimoji="1" lang="ko-KR" altLang="en-US" dirty="0"/>
                  <a:t> 함수 정의</a:t>
                </a:r>
                <a:endParaRPr kumimoji="1" lang="en-US" altLang="ko-KR" dirty="0"/>
              </a:p>
              <a:p>
                <a:pPr marL="0" indent="0" algn="ctr">
                  <a:buNone/>
                </a:pPr>
                <a:r>
                  <a:rPr kumimoji="1" lang="en-US" altLang="ko-KR" dirty="0"/>
                  <a:t>Optimizer – </a:t>
                </a:r>
                <a:r>
                  <a:rPr kumimoji="1" lang="ko-KR" altLang="en-US" dirty="0"/>
                  <a:t>미분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갱신</a:t>
                </a:r>
                <a:endParaRPr kumimoji="1" lang="en-US" altLang="ko-KR" b="1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Session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입력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Feeding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출력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및 실행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sess.run</a:t>
                </a:r>
                <a:r>
                  <a:rPr kumimoji="1" lang="en-US" altLang="ko-KR" dirty="0"/>
                  <a:t>(Fetching)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  <a:blipFill>
                <a:blip r:embed="rId3"/>
                <a:stretch>
                  <a:fillRect t="-3007" b="-3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DD3982-5E32-844E-95CC-ECE18C6964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7FD6AE-B143-E146-8826-FE0C942AF5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8" descr="https://www.tensorflow.org/images/tensors_flowing.gif">
            <a:extLst>
              <a:ext uri="{FF2B5EF4-FFF2-40B4-BE49-F238E27FC236}">
                <a16:creationId xmlns:a16="http://schemas.microsoft.com/office/drawing/2014/main" id="{1EC0B8FA-EAFA-F849-9535-FB182D388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861" y="975722"/>
            <a:ext cx="2937589" cy="52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wltjr1007@korea.ac.kr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https://ku-milab.org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35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 </a:t>
            </a:r>
            <a:r>
              <a:rPr lang="ko-KR" altLang="en-US" dirty="0" err="1"/>
              <a:t>뉴럴</a:t>
            </a:r>
            <a:r>
              <a:rPr lang="ko-KR" altLang="en-US" dirty="0"/>
              <a:t> 네트워크 기반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Resting-State fMRI </a:t>
            </a:r>
            <a:r>
              <a:rPr lang="ko-KR" altLang="en-US" dirty="0"/>
              <a:t>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 err="1"/>
              <a:t>강은송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6899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ADNI2 </a:t>
                </a:r>
              </a:p>
              <a:p>
                <a:pPr algn="ctr"/>
                <a:r>
                  <a:rPr lang="en-US" altLang="ko-KR" sz="1600" dirty="0"/>
                  <a:t>Resting-state fMRI</a:t>
                </a:r>
              </a:p>
              <a:p>
                <a:pPr algn="ctr"/>
                <a:r>
                  <a:rPr lang="en-US" altLang="ko-KR" sz="1600" dirty="0">
                    <a:latin typeface="+mn-ea"/>
                    <a:hlinkClick r:id="rId2"/>
                  </a:rPr>
                  <a:t>http://adni.loni.usc.edu/</a:t>
                </a:r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61</a:t>
                </a:r>
                <a:r>
                  <a:rPr lang="en-US" altLang="ko-KR" sz="1600" dirty="0">
                    <a:latin typeface="+mn-ea"/>
                  </a:rPr>
                  <a:t> subjects (MCI 31/ CN 30)</a:t>
                </a:r>
              </a:p>
              <a:p>
                <a:pPr marL="0" lvl="1" algn="ctr"/>
                <a:r>
                  <a:rPr lang="en-US" altLang="ko-KR" sz="1050" dirty="0">
                    <a:latin typeface="+mn-ea"/>
                  </a:rPr>
                  <a:t>(Mild Cognitive Impairment/ Cognitive Normal)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130</a:t>
                </a:r>
                <a:r>
                  <a:rPr lang="en-US" altLang="ko-KR" sz="1600" dirty="0">
                    <a:latin typeface="+mn-ea"/>
                  </a:rPr>
                  <a:t> time scans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116</a:t>
                </a:r>
                <a:r>
                  <a:rPr lang="en-US" altLang="ko-KR" sz="1600" dirty="0">
                    <a:latin typeface="+mn-ea"/>
                  </a:rPr>
                  <a:t> ROIs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en-US" altLang="ko-KR" sz="1600" dirty="0">
                    <a:latin typeface="+mn-ea"/>
                  </a:rPr>
                  <a:t>Computation </a:t>
                </a:r>
                <a:r>
                  <a:rPr lang="ko-KR" altLang="en-US" sz="1600" dirty="0">
                    <a:latin typeface="+mn-ea"/>
                  </a:rPr>
                  <a:t>문제로</a:t>
                </a:r>
                <a:r>
                  <a:rPr lang="en-US" altLang="ko-KR" sz="1600" dirty="0">
                    <a:latin typeface="+mn-ea"/>
                  </a:rPr>
                  <a:t> </a:t>
                </a:r>
              </a:p>
              <a:p>
                <a:pPr marL="0" lvl="1" algn="ctr"/>
                <a:r>
                  <a:rPr lang="en-US" altLang="ko-KR" sz="1600" dirty="0">
                    <a:latin typeface="+mn-ea"/>
                  </a:rPr>
                  <a:t>voxel</a:t>
                </a:r>
                <a:r>
                  <a:rPr lang="ko-KR" altLang="en-US" sz="1600" dirty="0">
                    <a:latin typeface="+mn-ea"/>
                  </a:rPr>
                  <a:t>을</a:t>
                </a:r>
                <a:r>
                  <a:rPr lang="en-US" altLang="ko-KR" sz="1600" dirty="0">
                    <a:latin typeface="+mn-ea"/>
                  </a:rPr>
                  <a:t> AAL116 atlas </a:t>
                </a:r>
                <a:r>
                  <a:rPr lang="ko-KR" altLang="en-US" sz="1600" dirty="0">
                    <a:latin typeface="+mn-ea"/>
                  </a:rPr>
                  <a:t>이용하여 </a:t>
                </a:r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en-US" altLang="ko-KR" sz="1600" u="sng" dirty="0">
                    <a:latin typeface="+mn-ea"/>
                  </a:rPr>
                  <a:t>ROIs</a:t>
                </a:r>
                <a:r>
                  <a:rPr lang="ko-KR" altLang="en-US" sz="1600" u="sng" dirty="0">
                    <a:latin typeface="+mn-ea"/>
                  </a:rPr>
                  <a:t> 단위</a:t>
                </a:r>
                <a:r>
                  <a:rPr lang="ko-KR" altLang="en-US" sz="1600" dirty="0">
                    <a:latin typeface="+mn-ea"/>
                  </a:rPr>
                  <a:t>로 변경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Data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1025" y="2639452"/>
              <a:ext cx="1180765" cy="773120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Independent </a:t>
                </a:r>
              </a:p>
              <a:p>
                <a:pPr algn="ctr"/>
                <a:r>
                  <a:rPr lang="en-US" altLang="ko-KR" dirty="0">
                    <a:latin typeface="+mn-ea"/>
                  </a:rPr>
                  <a:t>Component Analysis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(ICA)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vs.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Deep Neural Networks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(DNN)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Matrix Factorization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+mn-ea"/>
                  </a:rPr>
                  <a:t>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Stacked 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Sparse Auto-encoder</a:t>
                </a: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>
                    <a:solidFill>
                      <a:srgbClr val="002060"/>
                    </a:solidFill>
                  </a:rPr>
                  <a:t>Deep Neural </a:t>
                </a:r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Network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en-US" altLang="ko-KR" dirty="0">
                  <a:latin typeface="+mn-ea"/>
                </a:rPr>
                <a:t>Matrix factorization </a:t>
              </a:r>
              <a:r>
                <a:rPr lang="ko-KR" altLang="en-US" dirty="0">
                  <a:latin typeface="+mn-ea"/>
                </a:rPr>
                <a:t>관점에서의 </a:t>
              </a:r>
              <a:r>
                <a:rPr lang="en-US" altLang="ko-KR" dirty="0">
                  <a:latin typeface="+mn-ea"/>
                </a:rPr>
                <a:t>Deep neural network </a:t>
              </a:r>
              <a:r>
                <a:rPr lang="ko-KR" altLang="en-US" dirty="0">
                  <a:latin typeface="+mn-ea"/>
                </a:rPr>
                <a:t>기반</a:t>
              </a:r>
              <a:r>
                <a:rPr lang="en-US" altLang="ko-KR" dirty="0">
                  <a:latin typeface="+mn-ea"/>
                </a:rPr>
                <a:t> Resting-state fMRI </a:t>
              </a:r>
              <a:r>
                <a:rPr lang="ko-KR" altLang="en-US" dirty="0">
                  <a:latin typeface="+mn-ea"/>
                </a:rPr>
                <a:t>분석</a:t>
              </a:r>
              <a:endParaRPr lang="en-US" altLang="ko-KR" dirty="0">
                <a:latin typeface="+mn-ea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54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Matrix Factorization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74859" y="896368"/>
            <a:ext cx="11483939" cy="5468472"/>
            <a:chOff x="374859" y="896368"/>
            <a:chExt cx="11483939" cy="5468472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1066302" y="3406075"/>
              <a:ext cx="10792495" cy="2955320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1066303" y="896368"/>
              <a:ext cx="10792495" cy="2412833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952251" y="3836345"/>
              <a:ext cx="1277106" cy="338387"/>
              <a:chOff x="1438770" y="2681473"/>
              <a:chExt cx="1070264" cy="338387"/>
            </a:xfrm>
          </p:grpSpPr>
          <p:sp>
            <p:nvSpPr>
              <p:cNvPr id="53" name="텍스트 상자 52"/>
              <p:cNvSpPr txBox="1"/>
              <p:nvPr/>
            </p:nvSpPr>
            <p:spPr>
              <a:xfrm>
                <a:off x="1438770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Encoder (E)</a:t>
                </a:r>
                <a:endParaRPr lang="ko-KR" altLang="en-US" sz="1400" dirty="0"/>
              </a:p>
            </p:txBody>
          </p:sp>
          <p:cxnSp>
            <p:nvCxnSpPr>
              <p:cNvPr id="54" name="직선 화살표 연결선 53"/>
              <p:cNvCxnSpPr/>
              <p:nvPr/>
            </p:nvCxnSpPr>
            <p:spPr>
              <a:xfrm>
                <a:off x="1438770" y="3019860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401183" y="3844952"/>
              <a:ext cx="1277106" cy="321762"/>
              <a:chOff x="2647837" y="2681473"/>
              <a:chExt cx="1070264" cy="321762"/>
            </a:xfrm>
          </p:grpSpPr>
          <p:sp>
            <p:nvSpPr>
              <p:cNvPr id="51" name="텍스트 상자 50"/>
              <p:cNvSpPr txBox="1"/>
              <p:nvPr/>
            </p:nvSpPr>
            <p:spPr>
              <a:xfrm>
                <a:off x="2647837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Decoder (D)</a:t>
                </a:r>
                <a:endParaRPr lang="ko-KR" altLang="en-US" sz="1400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2647837" y="3003235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/>
            <p:cNvGrpSpPr/>
            <p:nvPr/>
          </p:nvGrpSpPr>
          <p:grpSpPr>
            <a:xfrm>
              <a:off x="3171548" y="4221000"/>
              <a:ext cx="4314004" cy="2143840"/>
              <a:chOff x="4481109" y="4193958"/>
              <a:chExt cx="4314004" cy="2143840"/>
            </a:xfrm>
            <a:solidFill>
              <a:schemeClr val="bg1"/>
            </a:solidFill>
          </p:grpSpPr>
          <p:grpSp>
            <p:nvGrpSpPr>
              <p:cNvPr id="13" name="그룹 12"/>
              <p:cNvGrpSpPr/>
              <p:nvPr/>
            </p:nvGrpSpPr>
            <p:grpSpPr>
              <a:xfrm>
                <a:off x="4921277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6" name="타원 6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타원 6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타원 67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타원 64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7958175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0" name="타원 59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타원 60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타원 58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6427767" y="4443341"/>
                <a:ext cx="396771" cy="1298863"/>
                <a:chOff x="2047009" y="2296391"/>
                <a:chExt cx="332509" cy="1298863"/>
              </a:xfrm>
              <a:grpFill/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6" name="직선 연결선[R] 15"/>
              <p:cNvCxnSpPr/>
              <p:nvPr/>
            </p:nvCxnSpPr>
            <p:spPr>
              <a:xfrm>
                <a:off x="5318048" y="43602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 flipV="1">
                <a:off x="5318048" y="4609596"/>
                <a:ext cx="1109719" cy="9351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V="1">
                <a:off x="5318048" y="4609596"/>
                <a:ext cx="1109719" cy="4260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/>
              <p:cNvCxnSpPr/>
              <p:nvPr/>
            </p:nvCxnSpPr>
            <p:spPr>
              <a:xfrm flipV="1">
                <a:off x="5318048" y="4609596"/>
                <a:ext cx="1109719" cy="9144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/>
              <p:cNvCxnSpPr/>
              <p:nvPr/>
            </p:nvCxnSpPr>
            <p:spPr>
              <a:xfrm flipV="1">
                <a:off x="5318048" y="4609596"/>
                <a:ext cx="1109719" cy="12469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/>
              <p:nvPr/>
            </p:nvCxnSpPr>
            <p:spPr>
              <a:xfrm>
                <a:off x="5318048" y="4360213"/>
                <a:ext cx="1109719" cy="5922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/>
              <p:cNvCxnSpPr/>
              <p:nvPr/>
            </p:nvCxnSpPr>
            <p:spPr>
              <a:xfrm>
                <a:off x="5318048" y="47031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/>
              <p:nvPr/>
            </p:nvCxnSpPr>
            <p:spPr>
              <a:xfrm flipV="1">
                <a:off x="5318048" y="4952496"/>
                <a:ext cx="1109719" cy="831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/>
            </p:nvCxnSpPr>
            <p:spPr>
              <a:xfrm flipV="1">
                <a:off x="5318048" y="4952496"/>
                <a:ext cx="1109719" cy="5715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 flipV="1">
                <a:off x="5318048" y="4952496"/>
                <a:ext cx="1109719" cy="9040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/>
            </p:nvCxnSpPr>
            <p:spPr>
              <a:xfrm>
                <a:off x="5318048" y="4360213"/>
                <a:ext cx="1109719" cy="12157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/>
            </p:nvCxnSpPr>
            <p:spPr>
              <a:xfrm>
                <a:off x="5318048" y="4703113"/>
                <a:ext cx="1109719" cy="8728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>
                <a:off x="5318048" y="5035622"/>
                <a:ext cx="1109719" cy="540328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5318048" y="5523996"/>
                <a:ext cx="1109719" cy="51954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 flipV="1">
                <a:off x="5318048" y="5575950"/>
                <a:ext cx="1109719" cy="280555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/>
            </p:nvCxnSpPr>
            <p:spPr>
              <a:xfrm flipV="1">
                <a:off x="6824537" y="43602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>
                <a:off x="6824537" y="4609596"/>
                <a:ext cx="1133638" cy="9351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/>
            </p:nvCxnSpPr>
            <p:spPr>
              <a:xfrm>
                <a:off x="6824537" y="4609596"/>
                <a:ext cx="1133638" cy="4260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>
                <a:off x="6824537" y="4609596"/>
                <a:ext cx="1133638" cy="9144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6824537" y="4609596"/>
                <a:ext cx="1133638" cy="12469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/>
              <p:cNvCxnSpPr/>
              <p:nvPr/>
            </p:nvCxnSpPr>
            <p:spPr>
              <a:xfrm flipV="1">
                <a:off x="6824537" y="4360213"/>
                <a:ext cx="1133638" cy="5922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/>
            </p:nvCxnSpPr>
            <p:spPr>
              <a:xfrm flipV="1">
                <a:off x="6824537" y="47031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/>
              <p:nvPr/>
            </p:nvCxnSpPr>
            <p:spPr>
              <a:xfrm>
                <a:off x="6824537" y="4952496"/>
                <a:ext cx="1133638" cy="831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38"/>
              <p:cNvCxnSpPr/>
              <p:nvPr/>
            </p:nvCxnSpPr>
            <p:spPr>
              <a:xfrm>
                <a:off x="6824537" y="4952496"/>
                <a:ext cx="1133638" cy="5715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/>
              <p:nvPr/>
            </p:nvCxnSpPr>
            <p:spPr>
              <a:xfrm>
                <a:off x="6824537" y="4952496"/>
                <a:ext cx="1133638" cy="9040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V="1">
                <a:off x="6824537" y="4360213"/>
                <a:ext cx="1133638" cy="12157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/>
              <p:cNvCxnSpPr/>
              <p:nvPr/>
            </p:nvCxnSpPr>
            <p:spPr>
              <a:xfrm flipV="1">
                <a:off x="6824537" y="4703113"/>
                <a:ext cx="1133638" cy="8728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/>
              <p:cNvCxnSpPr/>
              <p:nvPr/>
            </p:nvCxnSpPr>
            <p:spPr>
              <a:xfrm flipV="1">
                <a:off x="6824537" y="5035622"/>
                <a:ext cx="1133638" cy="540328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/>
            </p:nvCxnSpPr>
            <p:spPr>
              <a:xfrm flipV="1">
                <a:off x="6824537" y="5523996"/>
                <a:ext cx="1133638" cy="51954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/>
            </p:nvCxnSpPr>
            <p:spPr>
              <a:xfrm>
                <a:off x="6824537" y="5575950"/>
                <a:ext cx="1133638" cy="280555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텍스트 상자 45"/>
              <p:cNvSpPr txBox="1"/>
              <p:nvPr/>
            </p:nvSpPr>
            <p:spPr>
              <a:xfrm>
                <a:off x="4481109" y="6014633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/>
                  <a:t>Input</a:t>
                </a:r>
                <a:endParaRPr lang="ko-KR" altLang="en-US" sz="1500" dirty="0"/>
              </a:p>
            </p:txBody>
          </p:sp>
          <p:sp>
            <p:nvSpPr>
              <p:cNvPr id="47" name="텍스트 상자 46"/>
              <p:cNvSpPr txBox="1"/>
              <p:nvPr/>
            </p:nvSpPr>
            <p:spPr>
              <a:xfrm>
                <a:off x="7518007" y="6011187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Output</a:t>
                </a:r>
                <a:endParaRPr lang="ko-KR" altLang="en-US" sz="1500" dirty="0"/>
              </a:p>
            </p:txBody>
          </p:sp>
          <p:sp>
            <p:nvSpPr>
              <p:cNvPr id="48" name="텍스트 상자 47"/>
              <p:cNvSpPr txBox="1"/>
              <p:nvPr/>
            </p:nvSpPr>
            <p:spPr>
              <a:xfrm>
                <a:off x="5986278" y="5730631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Hidden</a:t>
                </a:r>
                <a:endParaRPr lang="ko-KR" altLang="en-US" sz="1500" dirty="0"/>
              </a:p>
            </p:txBody>
          </p:sp>
          <p:sp>
            <p:nvSpPr>
              <p:cNvPr id="10" name="텍스트 상자 9"/>
              <p:cNvSpPr txBox="1"/>
              <p:nvPr/>
            </p:nvSpPr>
            <p:spPr>
              <a:xfrm>
                <a:off x="4945249" y="495609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1" name="텍스트 상자 10"/>
              <p:cNvSpPr txBox="1"/>
              <p:nvPr/>
            </p:nvSpPr>
            <p:spPr>
              <a:xfrm>
                <a:off x="6472362" y="493011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7991819" y="4959259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>
              <a:off x="418476" y="1918118"/>
              <a:ext cx="5661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ICA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4859" y="4613804"/>
              <a:ext cx="7248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DNN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/>
                <p:cNvSpPr/>
                <p:nvPr/>
              </p:nvSpPr>
              <p:spPr>
                <a:xfrm>
                  <a:off x="3839127" y="3347207"/>
                  <a:ext cx="15322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𝐄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𝐗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7" y="3347207"/>
                  <a:ext cx="153221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5349768" y="3346862"/>
                  <a:ext cx="15578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𝐃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dirty="0">
                            <a:latin typeface="Cambria Math" charset="0"/>
                          </a:rPr>
                          <m:t>𝐗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768" y="3346862"/>
                  <a:ext cx="1557862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3" name="그룹 122"/>
            <p:cNvGrpSpPr/>
            <p:nvPr/>
          </p:nvGrpSpPr>
          <p:grpSpPr>
            <a:xfrm>
              <a:off x="1482275" y="911544"/>
              <a:ext cx="9935006" cy="2222492"/>
              <a:chOff x="1380677" y="963060"/>
              <a:chExt cx="9935006" cy="2222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직사각형 72"/>
                  <p:cNvSpPr/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baseline="3000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𝐓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𝐗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3" name="직사각형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00000" b="-132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/>
                  <p:cNvSpPr/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1" i="0" dirty="0" smtClean="0">
                                  <a:latin typeface="Cambria Math" charset="0"/>
                                </a:rPr>
                                <m:t>𝐗</m:t>
                              </m:r>
                            </m:e>
                          </m:acc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4" name="직사각형 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모서리가 둥근 직사각형 85"/>
              <p:cNvSpPr/>
              <p:nvPr/>
            </p:nvSpPr>
            <p:spPr>
              <a:xfrm>
                <a:off x="8370661" y="1753771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7200524" y="1603824"/>
                <a:ext cx="1000964" cy="1316468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Spatial Map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텍스트 상자 87"/>
                  <p:cNvSpPr txBox="1"/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88" name="텍스트 상자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텍스트 상자 81"/>
              <p:cNvSpPr txBox="1"/>
              <p:nvPr/>
            </p:nvSpPr>
            <p:spPr>
              <a:xfrm>
                <a:off x="8601775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84" name="텍스트 상자 83"/>
              <p:cNvSpPr txBox="1"/>
              <p:nvPr/>
            </p:nvSpPr>
            <p:spPr>
              <a:xfrm>
                <a:off x="6983261" y="2908553"/>
                <a:ext cx="143548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/>
                  <a:t>Mixing Matrix</a:t>
                </a:r>
                <a:endParaRPr lang="ko-KR" altLang="en-US" sz="1200" dirty="0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10105185" y="1599948"/>
                <a:ext cx="1210498" cy="1308609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fMRI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16200000">
                <a:off x="6839645" y="213760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8731109" y="151867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0477091" y="135254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16200000">
                <a:off x="9684457" y="211575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7381901" y="133300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16200000">
                <a:off x="7948587" y="211575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7" name="텍스트 상자 106"/>
              <p:cNvSpPr txBox="1"/>
              <p:nvPr/>
            </p:nvSpPr>
            <p:spPr>
              <a:xfrm>
                <a:off x="1590466" y="2908553"/>
                <a:ext cx="1439713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/>
                  <a:t>Unmixing</a:t>
                </a:r>
                <a:r>
                  <a:rPr lang="en-US" altLang="ko-KR" sz="1200" dirty="0"/>
                  <a:t> Matrix</a:t>
                </a:r>
                <a:endParaRPr lang="ko-KR" altLang="en-US" sz="1200" dirty="0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2896119" y="1401085"/>
                <a:ext cx="1447591" cy="1556010"/>
                <a:chOff x="4427245" y="1504853"/>
                <a:chExt cx="1447591" cy="1556010"/>
              </a:xfrm>
            </p:grpSpPr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4664338" y="1752254"/>
                  <a:ext cx="1210498" cy="1308609"/>
                </a:xfrm>
                <a:prstGeom prst="roundRect">
                  <a:avLst/>
                </a:prstGeom>
                <a:solidFill>
                  <a:schemeClr val="bg1"/>
                </a:solidFill>
                <a:ln w="2159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fMRI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036244" y="1504853"/>
                  <a:ext cx="49244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time</a:t>
                  </a:r>
                  <a:endParaRPr lang="ko-KR" altLang="en-US" sz="1200" dirty="0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 rot="16200000">
                  <a:off x="4295126" y="2268058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</p:grpSp>
          <p:sp>
            <p:nvSpPr>
              <p:cNvPr id="103" name="모서리가 둥근 직사각형 102"/>
              <p:cNvSpPr/>
              <p:nvPr/>
            </p:nvSpPr>
            <p:spPr>
              <a:xfrm>
                <a:off x="4813761" y="1824857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텍스트 상자 105"/>
              <p:cNvSpPr txBox="1"/>
              <p:nvPr/>
            </p:nvSpPr>
            <p:spPr>
              <a:xfrm>
                <a:off x="5044874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5174209" y="1589763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16200000">
                <a:off x="4382049" y="2190800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1380677" y="1580215"/>
                <a:ext cx="1566958" cy="1243225"/>
                <a:chOff x="2354719" y="3279681"/>
                <a:chExt cx="1566958" cy="1243225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2992824" y="3279681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 rot="16200000">
                  <a:off x="2172746" y="3886937"/>
                  <a:ext cx="64094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source</a:t>
                  </a:r>
                  <a:endParaRPr lang="ko-KR" altLang="en-US" sz="1200" dirty="0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2605209" y="3527969"/>
                  <a:ext cx="1316468" cy="994937"/>
                </a:xfrm>
                <a:prstGeom prst="roundRect">
                  <a:avLst/>
                </a:prstGeom>
                <a:ln w="21590">
                  <a:solidFill>
                    <a:schemeClr val="accent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err="1"/>
                    <a:t>Unmixing</a:t>
                  </a:r>
                  <a:r>
                    <a:rPr kumimoji="1" lang="en-US" altLang="ko-KR" dirty="0"/>
                    <a:t> Matrix</a:t>
                  </a:r>
                  <a:endParaRPr kumimoji="1" lang="ko-KR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텍스트 상자 120"/>
                  <p:cNvSpPr txBox="1"/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121" name="텍스트 상자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1" name="갈매기형 수장[C] 160"/>
            <p:cNvSpPr/>
            <p:nvPr/>
          </p:nvSpPr>
          <p:spPr>
            <a:xfrm>
              <a:off x="3440214" y="5119344"/>
              <a:ext cx="126615" cy="139656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1125621" y="4284658"/>
              <a:ext cx="2366032" cy="1587747"/>
              <a:chOff x="2435182" y="4257616"/>
              <a:chExt cx="2366032" cy="1587747"/>
            </a:xfrm>
          </p:grpSpPr>
          <p:grpSp>
            <p:nvGrpSpPr>
              <p:cNvPr id="156" name="그룹 155"/>
              <p:cNvGrpSpPr/>
              <p:nvPr/>
            </p:nvGrpSpPr>
            <p:grpSpPr>
              <a:xfrm>
                <a:off x="2435182" y="4257616"/>
                <a:ext cx="2366032" cy="1587747"/>
                <a:chOff x="2435182" y="4257616"/>
                <a:chExt cx="2366032" cy="1587747"/>
              </a:xfrm>
            </p:grpSpPr>
            <p:grpSp>
              <p:nvGrpSpPr>
                <p:cNvPr id="151" name="그룹 150"/>
                <p:cNvGrpSpPr/>
                <p:nvPr/>
              </p:nvGrpSpPr>
              <p:grpSpPr>
                <a:xfrm>
                  <a:off x="2451273" y="4257616"/>
                  <a:ext cx="2349941" cy="1556010"/>
                  <a:chOff x="1326024" y="4056777"/>
                  <a:chExt cx="2349941" cy="1556010"/>
                </a:xfrm>
              </p:grpSpPr>
              <p:pic>
                <p:nvPicPr>
                  <p:cNvPr id="77" name="그림 76"/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6024" y="4453793"/>
                    <a:ext cx="763134" cy="909124"/>
                  </a:xfrm>
                  <a:prstGeom prst="rect">
                    <a:avLst/>
                  </a:prstGeom>
                </p:spPr>
              </p:pic>
              <p:grpSp>
                <p:nvGrpSpPr>
                  <p:cNvPr id="80" name="그룹 79"/>
                  <p:cNvGrpSpPr/>
                  <p:nvPr/>
                </p:nvGrpSpPr>
                <p:grpSpPr>
                  <a:xfrm>
                    <a:off x="2201347" y="4056777"/>
                    <a:ext cx="1474618" cy="1556010"/>
                    <a:chOff x="2701205" y="4263186"/>
                    <a:chExt cx="1474618" cy="1556010"/>
                  </a:xfrm>
                </p:grpSpPr>
                <p:sp>
                  <p:nvSpPr>
                    <p:cNvPr id="116" name="모서리가 둥근 직사각형 115"/>
                    <p:cNvSpPr/>
                    <p:nvPr/>
                  </p:nvSpPr>
                  <p:spPr>
                    <a:xfrm>
                      <a:off x="2701205" y="4510587"/>
                      <a:ext cx="1210498" cy="1308609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159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fMRI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직사각형 116"/>
                    <p:cNvSpPr/>
                    <p:nvPr/>
                  </p:nvSpPr>
                  <p:spPr>
                    <a:xfrm>
                      <a:off x="3073111" y="4263186"/>
                      <a:ext cx="492443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time</a:t>
                      </a:r>
                      <a:endParaRPr lang="ko-KR" altLang="en-US" sz="1200" dirty="0"/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 rot="5400000">
                      <a:off x="3784658" y="5035989"/>
                      <a:ext cx="50533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ROIs</a:t>
                      </a:r>
                      <a:endParaRPr lang="ko-KR" altLang="en-US" sz="1200" dirty="0"/>
                    </a:p>
                  </p:txBody>
                </p:sp>
              </p:grpSp>
              <p:pic>
                <p:nvPicPr>
                  <p:cNvPr id="143" name="그림 142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21" t="15011" r="11789" b="13935"/>
                  <a:stretch/>
                </p:blipFill>
                <p:spPr>
                  <a:xfrm>
                    <a:off x="2220089" y="4385514"/>
                    <a:ext cx="1191756" cy="234425"/>
                  </a:xfrm>
                  <a:prstGeom prst="rect">
                    <a:avLst/>
                  </a:prstGeom>
                </p:spPr>
              </p:pic>
              <p:pic>
                <p:nvPicPr>
                  <p:cNvPr id="144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469" t="12371" r="10331" b="14658"/>
                  <a:stretch/>
                </p:blipFill>
                <p:spPr>
                  <a:xfrm>
                    <a:off x="2220390" y="4606780"/>
                    <a:ext cx="1191456" cy="316697"/>
                  </a:xfrm>
                  <a:prstGeom prst="rect">
                    <a:avLst/>
                  </a:prstGeom>
                </p:spPr>
              </p:pic>
              <p:pic>
                <p:nvPicPr>
                  <p:cNvPr id="145" name="그림 144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45" t="10614" r="10159" b="11329"/>
                  <a:stretch/>
                </p:blipFill>
                <p:spPr>
                  <a:xfrm>
                    <a:off x="2214586" y="5181390"/>
                    <a:ext cx="1192667" cy="322725"/>
                  </a:xfrm>
                  <a:prstGeom prst="rect">
                    <a:avLst/>
                  </a:prstGeom>
                </p:spPr>
              </p:pic>
              <p:cxnSp>
                <p:nvCxnSpPr>
                  <p:cNvPr id="83" name="꺾인 연결선[E] 82"/>
                  <p:cNvCxnSpPr/>
                  <p:nvPr/>
                </p:nvCxnSpPr>
                <p:spPr>
                  <a:xfrm flipV="1">
                    <a:off x="1900993" y="4443341"/>
                    <a:ext cx="313593" cy="108849"/>
                  </a:xfrm>
                  <a:prstGeom prst="bentConnector3">
                    <a:avLst>
                      <a:gd name="adj1" fmla="val 3014"/>
                    </a:avLst>
                  </a:prstGeom>
                  <a:ln w="12700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꺾인 연결선[E] 145"/>
                  <p:cNvCxnSpPr/>
                  <p:nvPr/>
                </p:nvCxnSpPr>
                <p:spPr>
                  <a:xfrm flipV="1">
                    <a:off x="1830884" y="4747277"/>
                    <a:ext cx="383702" cy="45943"/>
                  </a:xfrm>
                  <a:prstGeom prst="bentConnector3">
                    <a:avLst>
                      <a:gd name="adj1" fmla="val 4823"/>
                    </a:avLst>
                  </a:prstGeom>
                  <a:ln w="12700">
                    <a:solidFill>
                      <a:srgbClr val="002CFB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꺾인 연결선[E] 146"/>
                  <p:cNvCxnSpPr/>
                  <p:nvPr/>
                </p:nvCxnSpPr>
                <p:spPr>
                  <a:xfrm>
                    <a:off x="1769405" y="5265707"/>
                    <a:ext cx="440216" cy="40079"/>
                  </a:xfrm>
                  <a:prstGeom prst="bentConnector3">
                    <a:avLst>
                      <a:gd name="adj1" fmla="val -5129"/>
                    </a:avLst>
                  </a:prstGeom>
                  <a:ln w="12700">
                    <a:solidFill>
                      <a:srgbClr val="009051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모서리가 둥근 직사각형 149"/>
                  <p:cNvSpPr/>
                  <p:nvPr/>
                </p:nvSpPr>
                <p:spPr>
                  <a:xfrm flipH="1">
                    <a:off x="3128591" y="4304178"/>
                    <a:ext cx="143760" cy="1302947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  <a:alpha val="28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p:grpSp>
            <p:sp>
              <p:nvSpPr>
                <p:cNvPr id="155" name="직사각형 154"/>
                <p:cNvSpPr/>
                <p:nvPr/>
              </p:nvSpPr>
              <p:spPr>
                <a:xfrm>
                  <a:off x="2435182" y="5583753"/>
                  <a:ext cx="798616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ko-KR" sz="1100"/>
                    <a:t>AAL Atlas</a:t>
                  </a:r>
                  <a:endParaRPr lang="ko-KR" altLang="en-US" sz="1100" dirty="0"/>
                </a:p>
              </p:txBody>
            </p:sp>
          </p:grpSp>
          <p:sp>
            <p:nvSpPr>
              <p:cNvPr id="169" name="텍스트 상자 168"/>
              <p:cNvSpPr txBox="1"/>
              <p:nvPr/>
            </p:nvSpPr>
            <p:spPr>
              <a:xfrm>
                <a:off x="3777905" y="5047188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7257460" y="3763905"/>
              <a:ext cx="4469190" cy="2169763"/>
              <a:chOff x="7257460" y="3763905"/>
              <a:chExt cx="4469190" cy="2169763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257460" y="4305019"/>
                <a:ext cx="4469190" cy="1628649"/>
                <a:chOff x="7401153" y="4305019"/>
                <a:chExt cx="4469190" cy="1628649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7401153" y="4305020"/>
                  <a:ext cx="2635099" cy="1628648"/>
                  <a:chOff x="10769301" y="3520063"/>
                  <a:chExt cx="2635099" cy="1628648"/>
                </a:xfrm>
              </p:grpSpPr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10769301" y="3520063"/>
                    <a:ext cx="2557751" cy="162864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" name="그룹 4"/>
                  <p:cNvGrpSpPr/>
                  <p:nvPr/>
                </p:nvGrpSpPr>
                <p:grpSpPr>
                  <a:xfrm>
                    <a:off x="10995073" y="3643703"/>
                    <a:ext cx="2409327" cy="1433018"/>
                    <a:chOff x="9940799" y="4725894"/>
                    <a:chExt cx="2409327" cy="1433018"/>
                  </a:xfrm>
                </p:grpSpPr>
                <p:grpSp>
                  <p:nvGrpSpPr>
                    <p:cNvPr id="173" name="그룹 172"/>
                    <p:cNvGrpSpPr/>
                    <p:nvPr/>
                  </p:nvGrpSpPr>
                  <p:grpSpPr>
                    <a:xfrm>
                      <a:off x="10180171" y="4725894"/>
                      <a:ext cx="1949837" cy="1074872"/>
                      <a:chOff x="9867823" y="4594327"/>
                      <a:chExt cx="1949837" cy="1074872"/>
                    </a:xfrm>
                  </p:grpSpPr>
                  <p:pic>
                    <p:nvPicPr>
                      <p:cNvPr id="162" name="그림 16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383" t="5246" r="14396" b="8731"/>
                      <a:stretch/>
                    </p:blipFill>
                    <p:spPr>
                      <a:xfrm>
                        <a:off x="10152036" y="4594327"/>
                        <a:ext cx="1665624" cy="707576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63" name="그림 16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285" t="8162" r="11915" b="4824"/>
                      <a:stretch/>
                    </p:blipFill>
                    <p:spPr>
                      <a:xfrm>
                        <a:off x="9867823" y="4938350"/>
                        <a:ext cx="1665624" cy="730849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290" t="7806" r="10832" b="7020"/>
                    <a:stretch/>
                  </p:blipFill>
                  <p:spPr>
                    <a:xfrm>
                      <a:off x="9940799" y="5440595"/>
                      <a:ext cx="1651072" cy="718317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</p:pic>
                <p:sp>
                  <p:nvSpPr>
                    <p:cNvPr id="130" name="텍스트 상자 129"/>
                    <p:cNvSpPr txBox="1"/>
                    <p:nvPr/>
                  </p:nvSpPr>
                  <p:spPr>
                    <a:xfrm rot="3251254">
                      <a:off x="11785893" y="5336341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0073426" y="4305019"/>
                  <a:ext cx="1796917" cy="1628649"/>
                  <a:chOff x="8432687" y="4612898"/>
                  <a:chExt cx="1796917" cy="1628649"/>
                </a:xfrm>
              </p:grpSpPr>
              <p:sp>
                <p:nvSpPr>
                  <p:cNvPr id="138" name="모서리가 둥근 직사각형 137"/>
                  <p:cNvSpPr/>
                  <p:nvPr/>
                </p:nvSpPr>
                <p:spPr>
                  <a:xfrm>
                    <a:off x="8432687" y="4612898"/>
                    <a:ext cx="1796917" cy="16286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rgbClr val="00905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8506367" y="4722407"/>
                    <a:ext cx="1673634" cy="1376100"/>
                    <a:chOff x="8396671" y="4582215"/>
                    <a:chExt cx="1673634" cy="1376100"/>
                  </a:xfrm>
                </p:grpSpPr>
                <p:grpSp>
                  <p:nvGrpSpPr>
                    <p:cNvPr id="139" name="그룹 138"/>
                    <p:cNvGrpSpPr/>
                    <p:nvPr/>
                  </p:nvGrpSpPr>
                  <p:grpSpPr>
                    <a:xfrm>
                      <a:off x="8396671" y="4582215"/>
                      <a:ext cx="1644718" cy="1376100"/>
                      <a:chOff x="8310350" y="4552162"/>
                      <a:chExt cx="1644718" cy="1376100"/>
                    </a:xfrm>
                  </p:grpSpPr>
                  <p:pic>
                    <p:nvPicPr>
                      <p:cNvPr id="141" name="그림 14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/>
                      <a:srcRect t="3367" r="7265" b="78623"/>
                      <a:stretch/>
                    </p:blipFill>
                    <p:spPr>
                      <a:xfrm>
                        <a:off x="8853356" y="4552162"/>
                        <a:ext cx="1101712" cy="64328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2" name="그림 14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/>
                      <a:srcRect t="42774" r="9870" b="39066"/>
                      <a:stretch/>
                    </p:blipFill>
                    <p:spPr>
                      <a:xfrm>
                        <a:off x="8356148" y="4959761"/>
                        <a:ext cx="1070772" cy="64864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8" name="그림 14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/>
                      <a:srcRect l="7696" t="78372" r="9840" b="3414"/>
                      <a:stretch/>
                    </p:blipFill>
                    <p:spPr>
                      <a:xfrm>
                        <a:off x="8310350" y="5277721"/>
                        <a:ext cx="979700" cy="650541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sp>
                  <p:nvSpPr>
                    <p:cNvPr id="140" name="텍스트 상자 139"/>
                    <p:cNvSpPr txBox="1"/>
                    <p:nvPr/>
                  </p:nvSpPr>
                  <p:spPr>
                    <a:xfrm rot="3251254">
                      <a:off x="9506072" y="5075546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sp>
              <p:nvSpPr>
                <p:cNvPr id="152" name="왼쪽/오른쪽 화살표[L] 151"/>
                <p:cNvSpPr/>
                <p:nvPr/>
              </p:nvSpPr>
              <p:spPr>
                <a:xfrm>
                  <a:off x="9778695" y="5031045"/>
                  <a:ext cx="447402" cy="197556"/>
                </a:xfrm>
                <a:prstGeom prst="leftRightArrow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텍스트 상자 158"/>
              <p:cNvSpPr txBox="1"/>
              <p:nvPr/>
            </p:nvSpPr>
            <p:spPr>
              <a:xfrm>
                <a:off x="7284078" y="3850813"/>
                <a:ext cx="2504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/>
                  <a:t>Common Spatial Map</a:t>
                </a:r>
                <a:endParaRPr lang="ko-KR" altLang="en-US" sz="1400" dirty="0"/>
              </a:p>
            </p:txBody>
          </p:sp>
          <p:sp>
            <p:nvSpPr>
              <p:cNvPr id="160" name="텍스트 상자 159"/>
              <p:cNvSpPr txBox="1"/>
              <p:nvPr/>
            </p:nvSpPr>
            <p:spPr>
              <a:xfrm>
                <a:off x="10071940" y="3763905"/>
                <a:ext cx="15059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Independent </a:t>
                </a:r>
              </a:p>
              <a:p>
                <a:pPr algn="ctr"/>
                <a:r>
                  <a:rPr lang="en-US" altLang="ko-KR" sz="1400" dirty="0"/>
                  <a:t>Time Courses</a:t>
                </a:r>
                <a:endParaRPr lang="ko-KR" altLang="en-US" sz="1400" dirty="0"/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29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모서리가 둥근 직사각형 200"/>
          <p:cNvSpPr/>
          <p:nvPr/>
        </p:nvSpPr>
        <p:spPr>
          <a:xfrm>
            <a:off x="506011" y="2631576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6010414" y="2617538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83963" y="2811629"/>
            <a:ext cx="4123119" cy="2765909"/>
            <a:chOff x="475435" y="2327678"/>
            <a:chExt cx="3615301" cy="2765909"/>
          </a:xfrm>
        </p:grpSpPr>
        <p:grpSp>
          <p:nvGrpSpPr>
            <p:cNvPr id="139" name="그룹 138"/>
            <p:cNvGrpSpPr/>
            <p:nvPr/>
          </p:nvGrpSpPr>
          <p:grpSpPr>
            <a:xfrm>
              <a:off x="475435" y="2327678"/>
              <a:ext cx="3615301" cy="2765909"/>
              <a:chOff x="784511" y="2598348"/>
              <a:chExt cx="3615301" cy="2765909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1153389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95" name="그룹 194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7" name="타원 19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" name="타원 19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" name="타원 19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" name="타원 19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6" name="타원 195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5" name="그룹 144"/>
              <p:cNvGrpSpPr/>
              <p:nvPr/>
            </p:nvGrpSpPr>
            <p:grpSpPr>
              <a:xfrm>
                <a:off x="3698426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89" name="그룹 188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1" name="타원 19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" name="타원 19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타원 192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타원 193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0" name="타원 189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>
                <a:off x="2415885" y="3419686"/>
                <a:ext cx="332509" cy="1298863"/>
                <a:chOff x="2047009" y="2296391"/>
                <a:chExt cx="332509" cy="1298863"/>
              </a:xfrm>
            </p:grpSpPr>
            <p:sp>
              <p:nvSpPr>
                <p:cNvPr id="186" name="타원 185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47" name="직선 연결선[R] 146"/>
              <p:cNvCxnSpPr/>
              <p:nvPr/>
            </p:nvCxnSpPr>
            <p:spPr>
              <a:xfrm>
                <a:off x="1485898" y="33365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[R] 147"/>
              <p:cNvCxnSpPr/>
              <p:nvPr/>
            </p:nvCxnSpPr>
            <p:spPr>
              <a:xfrm flipV="1">
                <a:off x="1485898" y="3585941"/>
                <a:ext cx="929987" cy="9351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[R] 148"/>
              <p:cNvCxnSpPr/>
              <p:nvPr/>
            </p:nvCxnSpPr>
            <p:spPr>
              <a:xfrm flipV="1">
                <a:off x="1485898" y="3585941"/>
                <a:ext cx="929987" cy="4260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[R] 149"/>
              <p:cNvCxnSpPr/>
              <p:nvPr/>
            </p:nvCxnSpPr>
            <p:spPr>
              <a:xfrm flipV="1">
                <a:off x="1485898" y="3585941"/>
                <a:ext cx="929987" cy="9144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[R] 150"/>
              <p:cNvCxnSpPr/>
              <p:nvPr/>
            </p:nvCxnSpPr>
            <p:spPr>
              <a:xfrm flipV="1">
                <a:off x="1485898" y="3585941"/>
                <a:ext cx="929987" cy="12469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[R] 151"/>
              <p:cNvCxnSpPr/>
              <p:nvPr/>
            </p:nvCxnSpPr>
            <p:spPr>
              <a:xfrm>
                <a:off x="1485898" y="3336558"/>
                <a:ext cx="929987" cy="5922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[R] 152"/>
              <p:cNvCxnSpPr/>
              <p:nvPr/>
            </p:nvCxnSpPr>
            <p:spPr>
              <a:xfrm>
                <a:off x="1485898" y="36794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[R] 153"/>
              <p:cNvCxnSpPr/>
              <p:nvPr/>
            </p:nvCxnSpPr>
            <p:spPr>
              <a:xfrm flipV="1">
                <a:off x="1485898" y="3928841"/>
                <a:ext cx="929987" cy="831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[R] 154"/>
              <p:cNvCxnSpPr/>
              <p:nvPr/>
            </p:nvCxnSpPr>
            <p:spPr>
              <a:xfrm flipV="1">
                <a:off x="1485898" y="3928841"/>
                <a:ext cx="929987" cy="5715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[R] 155"/>
              <p:cNvCxnSpPr/>
              <p:nvPr/>
            </p:nvCxnSpPr>
            <p:spPr>
              <a:xfrm flipV="1">
                <a:off x="1485898" y="3928841"/>
                <a:ext cx="929987" cy="9040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/>
              <p:cNvCxnSpPr/>
              <p:nvPr/>
            </p:nvCxnSpPr>
            <p:spPr>
              <a:xfrm>
                <a:off x="1485898" y="3336558"/>
                <a:ext cx="929987" cy="12157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/>
              <p:cNvCxnSpPr/>
              <p:nvPr/>
            </p:nvCxnSpPr>
            <p:spPr>
              <a:xfrm>
                <a:off x="1485898" y="3679458"/>
                <a:ext cx="929987" cy="8728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/>
              <p:cNvCxnSpPr/>
              <p:nvPr/>
            </p:nvCxnSpPr>
            <p:spPr>
              <a:xfrm>
                <a:off x="1485898" y="4011967"/>
                <a:ext cx="929987" cy="5403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/>
              <p:cNvCxnSpPr/>
              <p:nvPr/>
            </p:nvCxnSpPr>
            <p:spPr>
              <a:xfrm>
                <a:off x="1485898" y="4500341"/>
                <a:ext cx="929987" cy="519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/>
              <p:cNvCxnSpPr/>
              <p:nvPr/>
            </p:nvCxnSpPr>
            <p:spPr>
              <a:xfrm flipV="1">
                <a:off x="1485898" y="4552295"/>
                <a:ext cx="929987" cy="2805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/>
              <p:cNvCxnSpPr/>
              <p:nvPr/>
            </p:nvCxnSpPr>
            <p:spPr>
              <a:xfrm flipV="1">
                <a:off x="2748394" y="33365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/>
              <p:cNvCxnSpPr/>
              <p:nvPr/>
            </p:nvCxnSpPr>
            <p:spPr>
              <a:xfrm>
                <a:off x="2748394" y="3585941"/>
                <a:ext cx="950032" cy="9351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/>
              <p:cNvCxnSpPr/>
              <p:nvPr/>
            </p:nvCxnSpPr>
            <p:spPr>
              <a:xfrm>
                <a:off x="2748394" y="3585941"/>
                <a:ext cx="950032" cy="4260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/>
              <p:cNvCxnSpPr/>
              <p:nvPr/>
            </p:nvCxnSpPr>
            <p:spPr>
              <a:xfrm>
                <a:off x="2748394" y="3585941"/>
                <a:ext cx="950032" cy="9144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/>
              <p:cNvCxnSpPr/>
              <p:nvPr/>
            </p:nvCxnSpPr>
            <p:spPr>
              <a:xfrm>
                <a:off x="2748394" y="3585941"/>
                <a:ext cx="950032" cy="12469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/>
              <p:cNvCxnSpPr/>
              <p:nvPr/>
            </p:nvCxnSpPr>
            <p:spPr>
              <a:xfrm flipV="1">
                <a:off x="2748394" y="3336558"/>
                <a:ext cx="950032" cy="5922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/>
              <p:cNvCxnSpPr/>
              <p:nvPr/>
            </p:nvCxnSpPr>
            <p:spPr>
              <a:xfrm flipV="1">
                <a:off x="2748394" y="36794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/>
              <p:cNvCxnSpPr/>
              <p:nvPr/>
            </p:nvCxnSpPr>
            <p:spPr>
              <a:xfrm>
                <a:off x="2748394" y="3928841"/>
                <a:ext cx="950032" cy="831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/>
              <p:cNvCxnSpPr/>
              <p:nvPr/>
            </p:nvCxnSpPr>
            <p:spPr>
              <a:xfrm>
                <a:off x="2748394" y="3928841"/>
                <a:ext cx="950032" cy="5715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/>
              <p:cNvCxnSpPr/>
              <p:nvPr/>
            </p:nvCxnSpPr>
            <p:spPr>
              <a:xfrm>
                <a:off x="2748394" y="3928841"/>
                <a:ext cx="950032" cy="9040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[R] 171"/>
              <p:cNvCxnSpPr/>
              <p:nvPr/>
            </p:nvCxnSpPr>
            <p:spPr>
              <a:xfrm flipV="1">
                <a:off x="2748394" y="3336558"/>
                <a:ext cx="950032" cy="12157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[R] 172"/>
              <p:cNvCxnSpPr/>
              <p:nvPr/>
            </p:nvCxnSpPr>
            <p:spPr>
              <a:xfrm flipV="1">
                <a:off x="2748394" y="3679458"/>
                <a:ext cx="950032" cy="8728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[R] 173"/>
              <p:cNvCxnSpPr/>
              <p:nvPr/>
            </p:nvCxnSpPr>
            <p:spPr>
              <a:xfrm flipV="1">
                <a:off x="2748394" y="4011967"/>
                <a:ext cx="950032" cy="5403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[R] 174"/>
              <p:cNvCxnSpPr/>
              <p:nvPr/>
            </p:nvCxnSpPr>
            <p:spPr>
              <a:xfrm flipV="1">
                <a:off x="2748394" y="4500341"/>
                <a:ext cx="950032" cy="519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[R] 175"/>
              <p:cNvCxnSpPr/>
              <p:nvPr/>
            </p:nvCxnSpPr>
            <p:spPr>
              <a:xfrm>
                <a:off x="2748394" y="4552295"/>
                <a:ext cx="950032" cy="2805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텍스트 상자 176"/>
              <p:cNvSpPr txBox="1"/>
              <p:nvPr/>
            </p:nvSpPr>
            <p:spPr>
              <a:xfrm>
                <a:off x="784511" y="5025703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/>
                  <a:t>Input</a:t>
                </a:r>
                <a:endParaRPr lang="ko-KR" altLang="en-US" sz="1600" dirty="0"/>
              </a:p>
            </p:txBody>
          </p:sp>
          <p:sp>
            <p:nvSpPr>
              <p:cNvPr id="178" name="텍스트 상자 177"/>
              <p:cNvSpPr txBox="1"/>
              <p:nvPr/>
            </p:nvSpPr>
            <p:spPr>
              <a:xfrm>
                <a:off x="3329548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179" name="텍스트 상자 178"/>
              <p:cNvSpPr txBox="1"/>
              <p:nvPr/>
            </p:nvSpPr>
            <p:spPr>
              <a:xfrm>
                <a:off x="2045900" y="4741701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grpSp>
            <p:nvGrpSpPr>
              <p:cNvPr id="180" name="그룹 179"/>
              <p:cNvGrpSpPr/>
              <p:nvPr/>
            </p:nvGrpSpPr>
            <p:grpSpPr>
              <a:xfrm>
                <a:off x="1438770" y="2598348"/>
                <a:ext cx="1070264" cy="421512"/>
                <a:chOff x="1438770" y="2598348"/>
                <a:chExt cx="1070264" cy="421512"/>
              </a:xfrm>
            </p:grpSpPr>
            <p:sp>
              <p:nvSpPr>
                <p:cNvPr id="184" name="텍스트 상자 183"/>
                <p:cNvSpPr txBox="1"/>
                <p:nvPr/>
              </p:nvSpPr>
              <p:spPr>
                <a:xfrm>
                  <a:off x="1438770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185" name="직선 화살표 연결선 184"/>
                <p:cNvCxnSpPr/>
                <p:nvPr/>
              </p:nvCxnSpPr>
              <p:spPr>
                <a:xfrm>
                  <a:off x="1438770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그룹 180"/>
              <p:cNvGrpSpPr/>
              <p:nvPr/>
            </p:nvGrpSpPr>
            <p:grpSpPr>
              <a:xfrm>
                <a:off x="2653031" y="2606955"/>
                <a:ext cx="1070264" cy="421512"/>
                <a:chOff x="2647837" y="2598348"/>
                <a:chExt cx="1070264" cy="421512"/>
              </a:xfrm>
            </p:grpSpPr>
            <p:sp>
              <p:nvSpPr>
                <p:cNvPr id="182" name="텍스트 상자 181"/>
                <p:cNvSpPr txBox="1"/>
                <p:nvPr/>
              </p:nvSpPr>
              <p:spPr>
                <a:xfrm>
                  <a:off x="2647837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183" name="직선 화살표 연결선 182"/>
                <p:cNvCxnSpPr/>
                <p:nvPr/>
              </p:nvCxnSpPr>
              <p:spPr>
                <a:xfrm>
                  <a:off x="2647837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그룹 139"/>
            <p:cNvGrpSpPr/>
            <p:nvPr/>
          </p:nvGrpSpPr>
          <p:grpSpPr>
            <a:xfrm>
              <a:off x="864402" y="3635789"/>
              <a:ext cx="2953252" cy="680176"/>
              <a:chOff x="864402" y="3635789"/>
              <a:chExt cx="2953252" cy="680176"/>
            </a:xfrm>
          </p:grpSpPr>
          <p:sp>
            <p:nvSpPr>
              <p:cNvPr id="141" name="텍스트 상자 140"/>
              <p:cNvSpPr txBox="1"/>
              <p:nvPr/>
            </p:nvSpPr>
            <p:spPr>
              <a:xfrm>
                <a:off x="864402" y="366176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2" name="텍스트 상자 141"/>
              <p:cNvSpPr txBox="1"/>
              <p:nvPr/>
            </p:nvSpPr>
            <p:spPr>
              <a:xfrm>
                <a:off x="2144181" y="363578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3" name="텍스트 상자 142"/>
              <p:cNvSpPr txBox="1"/>
              <p:nvPr/>
            </p:nvSpPr>
            <p:spPr>
              <a:xfrm>
                <a:off x="3417544" y="3664934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</p:grpSp>
      <p:sp>
        <p:nvSpPr>
          <p:cNvPr id="27" name="텍스트 상자 26"/>
          <p:cNvSpPr txBox="1"/>
          <p:nvPr/>
        </p:nvSpPr>
        <p:spPr>
          <a:xfrm>
            <a:off x="2079749" y="5899560"/>
            <a:ext cx="210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Auto-encoder</a:t>
            </a:r>
            <a:endParaRPr lang="ko-KR" altLang="en-US" b="1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7272682" y="5898697"/>
            <a:ext cx="27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Stacked auto-encoder</a:t>
            </a:r>
            <a:endParaRPr lang="ko-KR" altLang="en-US" b="1" dirty="0"/>
          </a:p>
        </p:txBody>
      </p:sp>
      <p:grpSp>
        <p:nvGrpSpPr>
          <p:cNvPr id="333" name="그룹 332"/>
          <p:cNvGrpSpPr/>
          <p:nvPr/>
        </p:nvGrpSpPr>
        <p:grpSpPr>
          <a:xfrm>
            <a:off x="6112614" y="2825512"/>
            <a:ext cx="4851602" cy="2767070"/>
            <a:chOff x="4412486" y="2327097"/>
            <a:chExt cx="4254061" cy="2767070"/>
          </a:xfrm>
        </p:grpSpPr>
        <p:grpSp>
          <p:nvGrpSpPr>
            <p:cNvPr id="334" name="그룹 333"/>
            <p:cNvGrpSpPr/>
            <p:nvPr/>
          </p:nvGrpSpPr>
          <p:grpSpPr>
            <a:xfrm>
              <a:off x="4412486" y="2327097"/>
              <a:ext cx="4254061" cy="2767070"/>
              <a:chOff x="4721938" y="2597189"/>
              <a:chExt cx="4254061" cy="2767070"/>
            </a:xfrm>
          </p:grpSpPr>
          <p:sp>
            <p:nvSpPr>
              <p:cNvPr id="340" name="텍스트 상자 339"/>
              <p:cNvSpPr txBox="1"/>
              <p:nvPr/>
            </p:nvSpPr>
            <p:spPr>
              <a:xfrm>
                <a:off x="4721938" y="5025705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sp>
            <p:nvSpPr>
              <p:cNvPr id="341" name="텍스트 상자 340"/>
              <p:cNvSpPr txBox="1"/>
              <p:nvPr/>
            </p:nvSpPr>
            <p:spPr>
              <a:xfrm>
                <a:off x="7905735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grpSp>
            <p:nvGrpSpPr>
              <p:cNvPr id="342" name="그룹 341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413" name="그룹 41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35" name="그룹 43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7" name="타원 43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8" name="타원 43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9" name="타원 43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0" name="타원 43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6" name="타원 43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4" name="그룹 41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29" name="그룹 428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1" name="타원 430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2" name="타원 431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3" name="타원 432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4" name="타원 433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0" name="타원 429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426" name="타원 42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7" name="타원 42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타원 427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6" name="그룹 41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22" name="타원 42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타원 42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타원 423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타원 424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7" name="그룹 41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18" name="타원 417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타원 418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타원 419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타원 420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343" name="직선 연결선[R] 342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[R] 349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[R] 350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[R] 351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[R] 352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[R] 353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[R] 35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[R] 36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[R] 36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[R] 36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[R] 36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[R] 36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[R] 36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[R] 36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[R] 36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[R] 36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[R] 36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[R] 37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직선 연결선[R] 37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[R] 37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[R] 37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[R] 37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[R] 37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[R] 38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[R] 38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[R] 38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[R] 38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[R] 38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[R] 38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[R] 38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[R] 38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[R] 39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[R] 39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[R] 39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[R] 39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[R] 39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[R] 39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[R] 39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[R] 40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3" name="그룹 40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411" name="텍스트 상자 410"/>
                <p:cNvSpPr txBox="1"/>
                <p:nvPr/>
              </p:nvSpPr>
              <p:spPr>
                <a:xfrm>
                  <a:off x="4200523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412" name="직선 화살표 연결선 41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그룹 40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409" name="텍스트 상자 408"/>
                <p:cNvSpPr txBox="1"/>
                <p:nvPr/>
              </p:nvSpPr>
              <p:spPr>
                <a:xfrm>
                  <a:off x="7182142" y="2597189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410" name="직선 화살표 연결선 40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그룹 404"/>
              <p:cNvGrpSpPr/>
              <p:nvPr/>
            </p:nvGrpSpPr>
            <p:grpSpPr>
              <a:xfrm>
                <a:off x="5527952" y="4856252"/>
                <a:ext cx="2682798" cy="340094"/>
                <a:chOff x="5527952" y="4856252"/>
                <a:chExt cx="2682798" cy="340094"/>
              </a:xfrm>
            </p:grpSpPr>
            <p:sp>
              <p:nvSpPr>
                <p:cNvPr id="406" name="텍스트 상자 405"/>
                <p:cNvSpPr txBox="1"/>
                <p:nvPr/>
              </p:nvSpPr>
              <p:spPr>
                <a:xfrm>
                  <a:off x="5527952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Hidden1</a:t>
                  </a:r>
                  <a:endParaRPr lang="ko-KR" altLang="en-US" sz="1600" dirty="0"/>
                </a:p>
              </p:txBody>
            </p:sp>
            <p:sp>
              <p:nvSpPr>
                <p:cNvPr id="407" name="텍스트 상자 406"/>
                <p:cNvSpPr txBox="1"/>
                <p:nvPr/>
              </p:nvSpPr>
              <p:spPr>
                <a:xfrm>
                  <a:off x="6340664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Hidden2</a:t>
                  </a:r>
                  <a:endParaRPr lang="ko-KR" altLang="en-US" sz="1600" dirty="0"/>
                </a:p>
              </p:txBody>
            </p:sp>
            <p:sp>
              <p:nvSpPr>
                <p:cNvPr id="408" name="텍스트 상자 407"/>
                <p:cNvSpPr txBox="1"/>
                <p:nvPr/>
              </p:nvSpPr>
              <p:spPr>
                <a:xfrm>
                  <a:off x="7140486" y="485625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Hidden3</a:t>
                  </a:r>
                  <a:endParaRPr lang="ko-KR" altLang="en-US" sz="1600" dirty="0"/>
                </a:p>
              </p:txBody>
            </p:sp>
          </p:grpSp>
        </p:grpSp>
        <p:sp>
          <p:nvSpPr>
            <p:cNvPr id="335" name="텍스트 상자 334"/>
            <p:cNvSpPr txBox="1"/>
            <p:nvPr/>
          </p:nvSpPr>
          <p:spPr>
            <a:xfrm>
              <a:off x="4799167" y="3658948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6" name="텍스트 상자 335"/>
            <p:cNvSpPr txBox="1"/>
            <p:nvPr/>
          </p:nvSpPr>
          <p:spPr>
            <a:xfrm>
              <a:off x="5606266" y="383129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7" name="텍스트 상자 336"/>
            <p:cNvSpPr txBox="1"/>
            <p:nvPr/>
          </p:nvSpPr>
          <p:spPr>
            <a:xfrm>
              <a:off x="6409872" y="368177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8" name="텍스트 상자 337"/>
            <p:cNvSpPr txBox="1"/>
            <p:nvPr/>
          </p:nvSpPr>
          <p:spPr>
            <a:xfrm>
              <a:off x="7195760" y="3834366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9" name="텍스트 상자 338"/>
            <p:cNvSpPr txBox="1"/>
            <p:nvPr/>
          </p:nvSpPr>
          <p:spPr>
            <a:xfrm>
              <a:off x="7991880" y="366448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Auto-encoder &amp; Stacked Auto-encoder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6010" y="1229763"/>
            <a:ext cx="107924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572640" y="1352488"/>
            <a:ext cx="5724927" cy="1066497"/>
            <a:chOff x="5835385" y="1155233"/>
            <a:chExt cx="5019823" cy="1066497"/>
          </a:xfrm>
        </p:grpSpPr>
        <p:grpSp>
          <p:nvGrpSpPr>
            <p:cNvPr id="9" name="그룹 8"/>
            <p:cNvGrpSpPr/>
            <p:nvPr/>
          </p:nvGrpSpPr>
          <p:grpSpPr>
            <a:xfrm>
              <a:off x="5842191" y="1155233"/>
              <a:ext cx="5013017" cy="1066497"/>
              <a:chOff x="5954690" y="723427"/>
              <a:chExt cx="6065753" cy="10664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텍스트 상자 10"/>
                  <p:cNvSpPr txBox="1"/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kumimoji="1" lang="en-US" altLang="ko-KR" sz="1400" b="0" i="1" dirty="0">
                        <a:latin typeface="Cambria Math" charset="0"/>
                      </a:rPr>
                      <a:t>N :  </a:t>
                    </a:r>
                    <a:r>
                      <a:rPr kumimoji="1" lang="en-US" altLang="ko-KR" sz="1400" b="0" dirty="0">
                        <a:latin typeface="+mn-ea"/>
                      </a:rPr>
                      <a:t># of  data samples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b="0" dirty="0">
                      <a:latin typeface="+mn-ea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𝐸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non-linear activation function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i="1" dirty="0">
                      <a:latin typeface="Cambria Math" charset="0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i="1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𝐷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linear activation function</a:t>
                    </a:r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1" name="텍스트 상자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586" t="-3448" b="-45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텍스트 상자 11"/>
                  <p:cNvSpPr txBox="1"/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400" b="1" i="0" smtClean="0"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 </a:t>
                    </a:r>
                    <a14:m>
                      <m:oMath xmlns:m="http://schemas.openxmlformats.org/officeDocument/2006/math">
                        <m:r>
                          <a:rPr lang="en-US" altLang="ko-KR" sz="1400" b="1" i="0">
                            <a:latin typeface="Cambria Math" charset="0"/>
                          </a:rPr>
                          <m:t>𝐡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 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텍스트 상자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2000" b="-11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텍스트 상자 12"/>
                  <p:cNvSpPr txBox="1"/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3" name="텍스트 상자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2000" b="-114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텍스트 상자 9"/>
                <p:cNvSpPr txBox="1"/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𝐼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: # of ROIs,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altLang="ko-KR" sz="1400" b="0" i="0" dirty="0">
                    <a:latin typeface="Cambria Math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𝐻</m:t>
                      </m:r>
                      <m:r>
                        <a:rPr lang="en-US" altLang="ko-KR" sz="1400" b="0" i="0" smtClean="0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 # of hidden layer units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텍스트 상자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8837" b="-232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1297472" y="1300054"/>
            <a:ext cx="5569902" cy="1196395"/>
            <a:chOff x="344435" y="1296606"/>
            <a:chExt cx="4883893" cy="1196395"/>
          </a:xfrm>
        </p:grpSpPr>
        <p:grpSp>
          <p:nvGrpSpPr>
            <p:cNvPr id="15" name="그룹 14"/>
            <p:cNvGrpSpPr/>
            <p:nvPr/>
          </p:nvGrpSpPr>
          <p:grpSpPr>
            <a:xfrm>
              <a:off x="344435" y="1296606"/>
              <a:ext cx="4883893" cy="692773"/>
              <a:chOff x="691394" y="950735"/>
              <a:chExt cx="4883893" cy="6927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텍스트 상자 16"/>
                  <p:cNvSpPr txBox="1"/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>
                        <a:solidFill>
                          <a:srgbClr val="002060"/>
                        </a:solidFill>
                      </a:rPr>
                      <a:t>Encoder: </a:t>
                    </a:r>
                    <a14:m>
                      <m:oMath xmlns:m="http://schemas.openxmlformats.org/officeDocument/2006/math">
                        <m:r>
                          <a:rPr kumimoji="1" lang="en-US" altLang="ko-KR" b="1" i="0" dirty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𝐡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𝐛</m:t>
                            </m:r>
                          </m:e>
                          <m:sub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𝐄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a14:m>
                    <a:endParaRPr kumimoji="1" lang="ko-KR" alt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텍스트 상자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91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텍스트 상자 17"/>
                  <p:cNvSpPr txBox="1"/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Decoder: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0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</m:acc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kumimoji="1" lang="en-US" altLang="ko-KR" b="1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kumimoji="1" lang="en-US" altLang="ko-KR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𝐃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</m:oMath>
                    </a14:m>
                    <a:r>
                      <a:rPr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oMath>
                    </a14:m>
                    <a:endParaRPr kumimoji="1" lang="ko-KR" altLang="en-US" b="1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텍스트 상자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85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텍스트 상자 15"/>
                <p:cNvSpPr txBox="1"/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dirty="0">
                      <a:solidFill>
                        <a:schemeClr val="tx1"/>
                      </a:solidFill>
                    </a:rPr>
                    <a:t>Loss: </a:t>
                  </a:r>
                  <a14:m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𝐖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𝐛</m:t>
                          </m:r>
                        </m:e>
                      </m:d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kumimoji="1" lang="is-I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</m:t>
                              </m:r>
                              <m:r>
                                <a:rPr kumimoji="1" lang="en-US" altLang="ko-KR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charset="0"/>
                                    </a:rPr>
                                    <m:t>x</m:t>
                                  </m:r>
                                </m:e>
                              </m:acc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</m:nary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kumimoji="1"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텍스트 상자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35" t="-76543" b="-1271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2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모서리가 둥근 직사각형 875"/>
          <p:cNvSpPr/>
          <p:nvPr/>
        </p:nvSpPr>
        <p:spPr>
          <a:xfrm>
            <a:off x="506010" y="1229763"/>
            <a:ext cx="109425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Sparse Auto-encoder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텍스트 상자 872"/>
              <p:cNvSpPr txBox="1"/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</p:txBody>
          </p:sp>
        </mc:Choice>
        <mc:Fallback xmlns="">
          <p:sp>
            <p:nvSpPr>
              <p:cNvPr id="873" name="텍스트 상자 8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81" t="-3158" b="-1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6" name="그룹 885"/>
          <p:cNvGrpSpPr/>
          <p:nvPr/>
        </p:nvGrpSpPr>
        <p:grpSpPr>
          <a:xfrm>
            <a:off x="927802" y="1262976"/>
            <a:ext cx="3884129" cy="863654"/>
            <a:chOff x="1310588" y="1197904"/>
            <a:chExt cx="3884129" cy="863654"/>
          </a:xfrm>
        </p:grpSpPr>
        <p:grpSp>
          <p:nvGrpSpPr>
            <p:cNvPr id="883" name="그룹 882"/>
            <p:cNvGrpSpPr/>
            <p:nvPr/>
          </p:nvGrpSpPr>
          <p:grpSpPr>
            <a:xfrm>
              <a:off x="1310588" y="1197904"/>
              <a:ext cx="3884129" cy="784408"/>
              <a:chOff x="1310588" y="1081993"/>
              <a:chExt cx="3884129" cy="7844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2" name="텍스트 상자 871"/>
                  <p:cNvSpPr txBox="1"/>
                  <p:nvPr/>
                </p:nvSpPr>
                <p:spPr>
                  <a:xfrm>
                    <a:off x="1310588" y="1450646"/>
                    <a:ext cx="3884129" cy="4157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ko-KR" dirty="0" smtClean="0"/>
                          <m:t>Loss</m:t>
                        </m:r>
                        <m:r>
                          <m:rPr>
                            <m:nor/>
                          </m:rPr>
                          <a:rPr kumimoji="1" lang="en-US" altLang="ko-KR" dirty="0" smtClean="0"/>
                          <m:t>: </m:t>
                        </m:r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>
                                <a:latin typeface="Cambria Math" charset="0"/>
                              </a:rPr>
                              <m:t>𝐖</m:t>
                            </m:r>
                            <m:r>
                              <a:rPr kumimoji="1" lang="en-US" altLang="ko-KR" i="1">
                                <a:latin typeface="Cambria Math" charset="0"/>
                              </a:rPr>
                              <m:t>, </m:t>
                            </m:r>
                            <m:r>
                              <a:rPr kumimoji="1" lang="en-US" altLang="ko-KR" b="1">
                                <a:latin typeface="Cambria Math" charset="0"/>
                              </a:rPr>
                              <m:t>𝐛</m:t>
                            </m:r>
                          </m:e>
                        </m:d>
                      </m:oMath>
                    </a14:m>
                    <a:r>
                      <a:rPr lang="en-US" altLang="ko-KR" dirty="0"/>
                      <a:t> +  </a:t>
                    </a:r>
                    <a14:m>
                      <m:oMath xmlns:m="http://schemas.openxmlformats.org/officeDocument/2006/math"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nary>
                          <m:naryPr>
                            <m:chr m:val="∑"/>
                            <m:ctrlPr>
                              <a:rPr lang="is-I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𝐾𝐿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||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nary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72" name="텍스트 상자 8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0588" y="1450646"/>
                    <a:ext cx="3884129" cy="41575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02941" b="-15882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4" name="텍스트 상자 873"/>
                  <p:cNvSpPr txBox="1"/>
                  <p:nvPr/>
                </p:nvSpPr>
                <p:spPr>
                  <a:xfrm>
                    <a:off x="3035109" y="1081993"/>
                    <a:ext cx="1921647" cy="3281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C00000"/>
                        </a:solidFill>
                        <a:ea typeface="Cambria Math" charset="0"/>
                        <a:cs typeface="Cambria Math" charset="0"/>
                      </a:rPr>
                      <a:t>Constraint:</a:t>
                    </a:r>
                    <a:r>
                      <a:rPr lang="ko-KR" altLang="en-US" sz="1400" b="1" dirty="0">
                        <a:solidFill>
                          <a:srgbClr val="C00000"/>
                        </a:solidFill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sz="1400" b="1" dirty="0">
                        <a:solidFill>
                          <a:srgbClr val="C00000"/>
                        </a:solidFill>
                      </a:rPr>
                      <a:t> </a:t>
                    </a:r>
                    <a:r>
                      <a:rPr kumimoji="1" lang="en-US" altLang="ko-KR" sz="1400" b="1" dirty="0">
                        <a:solidFill>
                          <a:srgbClr val="C00000"/>
                        </a:solidFill>
                      </a:rPr>
                      <a:t>= </a:t>
                    </a:r>
                    <a14:m>
                      <m:oMath xmlns:m="http://schemas.openxmlformats.org/officeDocument/2006/math"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oMath>
                    </a14:m>
                    <a:endParaRPr kumimoji="1" lang="ko-KR" altLang="en-US" sz="14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4" name="텍스트 상자 8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5109" y="1081993"/>
                    <a:ext cx="1921647" cy="32816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556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84" name="모서리가 둥근 직사각형 883"/>
            <p:cNvSpPr/>
            <p:nvPr/>
          </p:nvSpPr>
          <p:spPr>
            <a:xfrm>
              <a:off x="3071692" y="1487310"/>
              <a:ext cx="1753481" cy="574248"/>
            </a:xfrm>
            <a:prstGeom prst="round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9" name="그룹 818"/>
          <p:cNvGrpSpPr/>
          <p:nvPr/>
        </p:nvGrpSpPr>
        <p:grpSpPr>
          <a:xfrm>
            <a:off x="6087696" y="2617538"/>
            <a:ext cx="5360909" cy="3242999"/>
            <a:chOff x="6087696" y="2617538"/>
            <a:chExt cx="5360909" cy="3242999"/>
          </a:xfrm>
        </p:grpSpPr>
        <p:grpSp>
          <p:nvGrpSpPr>
            <p:cNvPr id="889" name="그룹 888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640" name="모서리가 둥근 직사각형 639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6" name="텍스트 상자 715"/>
              <p:cNvSpPr txBox="1"/>
              <p:nvPr/>
            </p:nvSpPr>
            <p:spPr>
              <a:xfrm>
                <a:off x="6191332" y="5254028"/>
                <a:ext cx="1237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grpSp>
            <p:nvGrpSpPr>
              <p:cNvPr id="887" name="그룹 886"/>
              <p:cNvGrpSpPr/>
              <p:nvPr/>
            </p:nvGrpSpPr>
            <p:grpSpPr>
              <a:xfrm>
                <a:off x="6695205" y="2825512"/>
                <a:ext cx="4493120" cy="2763622"/>
                <a:chOff x="6617931" y="2825512"/>
                <a:chExt cx="4493120" cy="2763622"/>
              </a:xfrm>
            </p:grpSpPr>
            <p:sp>
              <p:nvSpPr>
                <p:cNvPr id="717" name="텍스트 상자 716"/>
                <p:cNvSpPr txBox="1"/>
                <p:nvPr/>
              </p:nvSpPr>
              <p:spPr>
                <a:xfrm>
                  <a:off x="9873316" y="5250580"/>
                  <a:ext cx="12377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718" name="그룹 717"/>
                <p:cNvGrpSpPr/>
                <p:nvPr/>
              </p:nvGrpSpPr>
              <p:grpSpPr>
                <a:xfrm>
                  <a:off x="6617931" y="3398626"/>
                  <a:ext cx="4073493" cy="1828801"/>
                  <a:chOff x="5104533" y="3293781"/>
                  <a:chExt cx="3522333" cy="1828801"/>
                </a:xfrm>
              </p:grpSpPr>
              <p:grpSp>
                <p:nvGrpSpPr>
                  <p:cNvPr id="789" name="그룹 788"/>
                  <p:cNvGrpSpPr/>
                  <p:nvPr/>
                </p:nvGrpSpPr>
                <p:grpSpPr>
                  <a:xfrm>
                    <a:off x="5104533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11" name="그룹 810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13" name="타원 812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4" name="타원 813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5" name="타원 814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6" name="타원 815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12" name="타원 811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0" name="그룹 789"/>
                  <p:cNvGrpSpPr/>
                  <p:nvPr/>
                </p:nvGrpSpPr>
                <p:grpSpPr>
                  <a:xfrm>
                    <a:off x="8294357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05" name="그룹 804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07" name="타원 806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8" name="타원 807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9" name="타원 808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0" name="타원 809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06" name="타원 805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1" name="그룹 790"/>
                  <p:cNvGrpSpPr/>
                  <p:nvPr/>
                </p:nvGrpSpPr>
                <p:grpSpPr>
                  <a:xfrm>
                    <a:off x="6699445" y="3558750"/>
                    <a:ext cx="332509" cy="1298863"/>
                    <a:chOff x="2047009" y="2296391"/>
                    <a:chExt cx="332509" cy="1298863"/>
                  </a:xfrm>
                </p:grpSpPr>
                <p:sp>
                  <p:nvSpPr>
                    <p:cNvPr id="802" name="타원 80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3" name="타원 80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4" name="타원 803"/>
                    <p:cNvSpPr/>
                    <p:nvPr/>
                  </p:nvSpPr>
                  <p:spPr>
                    <a:xfrm>
                      <a:off x="2047009" y="3262745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2" name="그룹 791"/>
                  <p:cNvGrpSpPr/>
                  <p:nvPr/>
                </p:nvGrpSpPr>
                <p:grpSpPr>
                  <a:xfrm>
                    <a:off x="7496901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8" name="타원 79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9" name="타원 79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0" name="타원 79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1" name="타원 80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3" name="그룹 792"/>
                  <p:cNvGrpSpPr/>
                  <p:nvPr/>
                </p:nvGrpSpPr>
                <p:grpSpPr>
                  <a:xfrm>
                    <a:off x="5901989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4" name="타원 7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5" name="타원 7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6" name="타원 7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7" name="타원 7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719" name="직선 연결선[R] 718"/>
                <p:cNvCxnSpPr/>
                <p:nvPr/>
              </p:nvCxnSpPr>
              <p:spPr>
                <a:xfrm>
                  <a:off x="7002469" y="35648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직선 연결선[R] 719"/>
                <p:cNvCxnSpPr/>
                <p:nvPr/>
              </p:nvCxnSpPr>
              <p:spPr>
                <a:xfrm>
                  <a:off x="7002469" y="3564881"/>
                  <a:ext cx="537700" cy="5091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직선 연결선[R] 720"/>
                <p:cNvCxnSpPr/>
                <p:nvPr/>
              </p:nvCxnSpPr>
              <p:spPr>
                <a:xfrm>
                  <a:off x="7002469" y="3564881"/>
                  <a:ext cx="537700" cy="8416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직선 연결선[R] 721"/>
                <p:cNvCxnSpPr/>
                <p:nvPr/>
              </p:nvCxnSpPr>
              <p:spPr>
                <a:xfrm>
                  <a:off x="7002469" y="3564881"/>
                  <a:ext cx="537700" cy="13300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직선 연결선[R] 722"/>
                <p:cNvCxnSpPr/>
                <p:nvPr/>
              </p:nvCxnSpPr>
              <p:spPr>
                <a:xfrm flipV="1">
                  <a:off x="7002469" y="3731135"/>
                  <a:ext cx="537700" cy="1766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직선 연결선[R] 723"/>
                <p:cNvCxnSpPr/>
                <p:nvPr/>
              </p:nvCxnSpPr>
              <p:spPr>
                <a:xfrm>
                  <a:off x="7002469" y="39077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직선 연결선[R] 724"/>
                <p:cNvCxnSpPr/>
                <p:nvPr/>
              </p:nvCxnSpPr>
              <p:spPr>
                <a:xfrm>
                  <a:off x="7002469" y="3907781"/>
                  <a:ext cx="537700" cy="4987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직선 연결선[R] 725"/>
                <p:cNvCxnSpPr/>
                <p:nvPr/>
              </p:nvCxnSpPr>
              <p:spPr>
                <a:xfrm>
                  <a:off x="7002469" y="3907781"/>
                  <a:ext cx="537700" cy="9871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직선 연결선[R] 726"/>
                <p:cNvCxnSpPr/>
                <p:nvPr/>
              </p:nvCxnSpPr>
              <p:spPr>
                <a:xfrm flipV="1">
                  <a:off x="7002469" y="3731135"/>
                  <a:ext cx="537700" cy="5091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직선 연결선[R] 727"/>
                <p:cNvCxnSpPr/>
                <p:nvPr/>
              </p:nvCxnSpPr>
              <p:spPr>
                <a:xfrm flipV="1">
                  <a:off x="7002469" y="4074035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직선 연결선[R] 728"/>
                <p:cNvCxnSpPr/>
                <p:nvPr/>
              </p:nvCxnSpPr>
              <p:spPr>
                <a:xfrm>
                  <a:off x="7002469" y="4240290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직선 연결선[R] 729"/>
                <p:cNvCxnSpPr/>
                <p:nvPr/>
              </p:nvCxnSpPr>
              <p:spPr>
                <a:xfrm flipV="1">
                  <a:off x="7002469" y="4406544"/>
                  <a:ext cx="537700" cy="322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직선 연결선[R] 730"/>
                <p:cNvCxnSpPr/>
                <p:nvPr/>
              </p:nvCxnSpPr>
              <p:spPr>
                <a:xfrm>
                  <a:off x="7002469" y="4728664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직선 연결선[R] 731"/>
                <p:cNvCxnSpPr/>
                <p:nvPr/>
              </p:nvCxnSpPr>
              <p:spPr>
                <a:xfrm flipV="1">
                  <a:off x="7002469" y="4894918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직선 연결선[R] 732"/>
                <p:cNvCxnSpPr/>
                <p:nvPr/>
              </p:nvCxnSpPr>
              <p:spPr>
                <a:xfrm flipV="1">
                  <a:off x="7002469" y="4074035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직선 연결선[R] 733"/>
                <p:cNvCxnSpPr/>
                <p:nvPr/>
              </p:nvCxnSpPr>
              <p:spPr>
                <a:xfrm flipV="1">
                  <a:off x="7002469" y="3731135"/>
                  <a:ext cx="537700" cy="9975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직선 연결선[R] 734"/>
                <p:cNvCxnSpPr/>
                <p:nvPr/>
              </p:nvCxnSpPr>
              <p:spPr>
                <a:xfrm flipV="1">
                  <a:off x="7002469" y="3731135"/>
                  <a:ext cx="537700" cy="133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직선 연결선[R] 735"/>
                <p:cNvCxnSpPr/>
                <p:nvPr/>
              </p:nvCxnSpPr>
              <p:spPr>
                <a:xfrm flipV="1">
                  <a:off x="7002469" y="4074035"/>
                  <a:ext cx="537700" cy="9871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직선 연결선[R] 736"/>
                <p:cNvCxnSpPr/>
                <p:nvPr/>
              </p:nvCxnSpPr>
              <p:spPr>
                <a:xfrm flipV="1">
                  <a:off x="7002469" y="4406544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직선 연결선[R] 737"/>
                <p:cNvCxnSpPr/>
                <p:nvPr/>
              </p:nvCxnSpPr>
              <p:spPr>
                <a:xfrm>
                  <a:off x="7924708" y="37311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직선 연결선[R] 738"/>
                <p:cNvCxnSpPr/>
                <p:nvPr/>
              </p:nvCxnSpPr>
              <p:spPr>
                <a:xfrm>
                  <a:off x="7924708" y="3731135"/>
                  <a:ext cx="537700" cy="4416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직선 연결선[R] 739"/>
                <p:cNvCxnSpPr/>
                <p:nvPr/>
              </p:nvCxnSpPr>
              <p:spPr>
                <a:xfrm>
                  <a:off x="7924708" y="3731135"/>
                  <a:ext cx="537700" cy="10650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직선 연결선[R] 740"/>
                <p:cNvCxnSpPr/>
                <p:nvPr/>
              </p:nvCxnSpPr>
              <p:spPr>
                <a:xfrm flipV="1">
                  <a:off x="7924708" y="3829850"/>
                  <a:ext cx="537700" cy="24418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직선 연결선[R] 741"/>
                <p:cNvCxnSpPr/>
                <p:nvPr/>
              </p:nvCxnSpPr>
              <p:spPr>
                <a:xfrm>
                  <a:off x="7924708" y="40740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직선 연결선[R] 742"/>
                <p:cNvCxnSpPr/>
                <p:nvPr/>
              </p:nvCxnSpPr>
              <p:spPr>
                <a:xfrm>
                  <a:off x="7924708" y="4074035"/>
                  <a:ext cx="537700" cy="7221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직선 연결선[R] 743"/>
                <p:cNvCxnSpPr/>
                <p:nvPr/>
              </p:nvCxnSpPr>
              <p:spPr>
                <a:xfrm flipV="1">
                  <a:off x="7924708" y="3829850"/>
                  <a:ext cx="537700" cy="5766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직선 연결선[R] 744"/>
                <p:cNvCxnSpPr/>
                <p:nvPr/>
              </p:nvCxnSpPr>
              <p:spPr>
                <a:xfrm flipV="1">
                  <a:off x="7924708" y="4172750"/>
                  <a:ext cx="537700" cy="2337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직선 연결선[R] 745"/>
                <p:cNvCxnSpPr/>
                <p:nvPr/>
              </p:nvCxnSpPr>
              <p:spPr>
                <a:xfrm>
                  <a:off x="7924708" y="4406544"/>
                  <a:ext cx="537700" cy="38966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직선 연결선[R] 746"/>
                <p:cNvCxnSpPr/>
                <p:nvPr/>
              </p:nvCxnSpPr>
              <p:spPr>
                <a:xfrm flipV="1">
                  <a:off x="7924708" y="3829850"/>
                  <a:ext cx="537700" cy="10650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직선 연결선[R] 747"/>
                <p:cNvCxnSpPr/>
                <p:nvPr/>
              </p:nvCxnSpPr>
              <p:spPr>
                <a:xfrm flipV="1">
                  <a:off x="7924708" y="4172750"/>
                  <a:ext cx="537700" cy="7221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직선 연결선[R] 748"/>
                <p:cNvCxnSpPr/>
                <p:nvPr/>
              </p:nvCxnSpPr>
              <p:spPr>
                <a:xfrm flipV="1">
                  <a:off x="7924708" y="4796204"/>
                  <a:ext cx="537700" cy="9871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직선 연결선[R] 749"/>
                <p:cNvCxnSpPr/>
                <p:nvPr/>
              </p:nvCxnSpPr>
              <p:spPr>
                <a:xfrm flipV="1">
                  <a:off x="8846946" y="37311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직선 연결선[R] 750"/>
                <p:cNvCxnSpPr/>
                <p:nvPr/>
              </p:nvCxnSpPr>
              <p:spPr>
                <a:xfrm>
                  <a:off x="8846946" y="3829850"/>
                  <a:ext cx="537700" cy="24418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직선 연결선[R] 751"/>
                <p:cNvCxnSpPr/>
                <p:nvPr/>
              </p:nvCxnSpPr>
              <p:spPr>
                <a:xfrm flipV="1">
                  <a:off x="8846946" y="3731135"/>
                  <a:ext cx="537700" cy="4416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직선 연결선[R] 752"/>
                <p:cNvCxnSpPr/>
                <p:nvPr/>
              </p:nvCxnSpPr>
              <p:spPr>
                <a:xfrm flipV="1">
                  <a:off x="8846946" y="40740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직선 연결선[R] 753"/>
                <p:cNvCxnSpPr/>
                <p:nvPr/>
              </p:nvCxnSpPr>
              <p:spPr>
                <a:xfrm>
                  <a:off x="8846946" y="3829850"/>
                  <a:ext cx="537700" cy="5766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직선 연결선[R] 754"/>
                <p:cNvCxnSpPr/>
                <p:nvPr/>
              </p:nvCxnSpPr>
              <p:spPr>
                <a:xfrm>
                  <a:off x="8846946" y="3829850"/>
                  <a:ext cx="537700" cy="10650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직선 연결선[R] 755"/>
                <p:cNvCxnSpPr/>
                <p:nvPr/>
              </p:nvCxnSpPr>
              <p:spPr>
                <a:xfrm>
                  <a:off x="8846946" y="4172750"/>
                  <a:ext cx="537700" cy="2337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직선 연결선[R] 756"/>
                <p:cNvCxnSpPr/>
                <p:nvPr/>
              </p:nvCxnSpPr>
              <p:spPr>
                <a:xfrm>
                  <a:off x="8846946" y="4172750"/>
                  <a:ext cx="537700" cy="7221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직선 연결선[R] 757"/>
                <p:cNvCxnSpPr/>
                <p:nvPr/>
              </p:nvCxnSpPr>
              <p:spPr>
                <a:xfrm flipV="1">
                  <a:off x="8846946" y="3731135"/>
                  <a:ext cx="537700" cy="10650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직선 연결선[R] 758"/>
                <p:cNvCxnSpPr/>
                <p:nvPr/>
              </p:nvCxnSpPr>
              <p:spPr>
                <a:xfrm flipV="1">
                  <a:off x="8846946" y="4074035"/>
                  <a:ext cx="537700" cy="7221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직선 연결선[R] 759"/>
                <p:cNvCxnSpPr/>
                <p:nvPr/>
              </p:nvCxnSpPr>
              <p:spPr>
                <a:xfrm flipV="1">
                  <a:off x="8846946" y="4406544"/>
                  <a:ext cx="537700" cy="38966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직선 연결선[R] 760"/>
                <p:cNvCxnSpPr/>
                <p:nvPr/>
              </p:nvCxnSpPr>
              <p:spPr>
                <a:xfrm>
                  <a:off x="8846946" y="4796204"/>
                  <a:ext cx="537700" cy="9871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직선 연결선[R] 761"/>
                <p:cNvCxnSpPr/>
                <p:nvPr/>
              </p:nvCxnSpPr>
              <p:spPr>
                <a:xfrm flipV="1">
                  <a:off x="9769185" y="35648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직선 연결선[R] 762"/>
                <p:cNvCxnSpPr/>
                <p:nvPr/>
              </p:nvCxnSpPr>
              <p:spPr>
                <a:xfrm>
                  <a:off x="9769185" y="3731135"/>
                  <a:ext cx="537700" cy="1766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직선 연결선[R] 763"/>
                <p:cNvCxnSpPr/>
                <p:nvPr/>
              </p:nvCxnSpPr>
              <p:spPr>
                <a:xfrm>
                  <a:off x="9769185" y="3731135"/>
                  <a:ext cx="537700" cy="5091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직선 연결선[R] 764"/>
                <p:cNvCxnSpPr/>
                <p:nvPr/>
              </p:nvCxnSpPr>
              <p:spPr>
                <a:xfrm>
                  <a:off x="9769185" y="4074035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직선 연결선[R] 765"/>
                <p:cNvCxnSpPr/>
                <p:nvPr/>
              </p:nvCxnSpPr>
              <p:spPr>
                <a:xfrm>
                  <a:off x="9769185" y="4074035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직선 연결선[R] 766"/>
                <p:cNvCxnSpPr/>
                <p:nvPr/>
              </p:nvCxnSpPr>
              <p:spPr>
                <a:xfrm>
                  <a:off x="9769185" y="4406544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직선 연결선[R] 767"/>
                <p:cNvCxnSpPr/>
                <p:nvPr/>
              </p:nvCxnSpPr>
              <p:spPr>
                <a:xfrm>
                  <a:off x="9769185" y="3731135"/>
                  <a:ext cx="537700" cy="9975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직선 연결선[R] 768"/>
                <p:cNvCxnSpPr/>
                <p:nvPr/>
              </p:nvCxnSpPr>
              <p:spPr>
                <a:xfrm>
                  <a:off x="9769185" y="3731135"/>
                  <a:ext cx="537700" cy="133003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직선 연결선[R] 769"/>
                <p:cNvCxnSpPr/>
                <p:nvPr/>
              </p:nvCxnSpPr>
              <p:spPr>
                <a:xfrm flipV="1">
                  <a:off x="9769185" y="39077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직선 연결선[R] 770"/>
                <p:cNvCxnSpPr/>
                <p:nvPr/>
              </p:nvCxnSpPr>
              <p:spPr>
                <a:xfrm flipV="1">
                  <a:off x="9769185" y="3564881"/>
                  <a:ext cx="537700" cy="5091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직선 연결선[R] 771"/>
                <p:cNvCxnSpPr/>
                <p:nvPr/>
              </p:nvCxnSpPr>
              <p:spPr>
                <a:xfrm flipV="1">
                  <a:off x="9769185" y="3564881"/>
                  <a:ext cx="537700" cy="8416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직선 연결선[R] 772"/>
                <p:cNvCxnSpPr/>
                <p:nvPr/>
              </p:nvCxnSpPr>
              <p:spPr>
                <a:xfrm flipV="1">
                  <a:off x="9769185" y="4240290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직선 연결선[R] 773"/>
                <p:cNvCxnSpPr/>
                <p:nvPr/>
              </p:nvCxnSpPr>
              <p:spPr>
                <a:xfrm flipV="1">
                  <a:off x="9769185" y="3907781"/>
                  <a:ext cx="537700" cy="4987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직선 연결선[R] 774"/>
                <p:cNvCxnSpPr/>
                <p:nvPr/>
              </p:nvCxnSpPr>
              <p:spPr>
                <a:xfrm flipV="1">
                  <a:off x="9769185" y="3564881"/>
                  <a:ext cx="537700" cy="13300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직선 연결선[R] 775"/>
                <p:cNvCxnSpPr/>
                <p:nvPr/>
              </p:nvCxnSpPr>
              <p:spPr>
                <a:xfrm flipV="1">
                  <a:off x="9769185" y="4175895"/>
                  <a:ext cx="537700" cy="6546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직선 연결선[R] 776"/>
                <p:cNvCxnSpPr/>
                <p:nvPr/>
              </p:nvCxnSpPr>
              <p:spPr>
                <a:xfrm flipV="1">
                  <a:off x="9769185" y="4728664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직선 연결선[R] 777"/>
                <p:cNvCxnSpPr/>
                <p:nvPr/>
              </p:nvCxnSpPr>
              <p:spPr>
                <a:xfrm>
                  <a:off x="9769185" y="4894918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그룹 778"/>
                <p:cNvGrpSpPr/>
                <p:nvPr/>
              </p:nvGrpSpPr>
              <p:grpSpPr>
                <a:xfrm>
                  <a:off x="6677486" y="2837537"/>
                  <a:ext cx="1967703" cy="421512"/>
                  <a:chOff x="3884922" y="2598348"/>
                  <a:chExt cx="1701465" cy="421512"/>
                </a:xfrm>
              </p:grpSpPr>
              <p:sp>
                <p:nvSpPr>
                  <p:cNvPr id="787" name="텍스트 상자 786"/>
                  <p:cNvSpPr txBox="1"/>
                  <p:nvPr/>
                </p:nvSpPr>
                <p:spPr>
                  <a:xfrm>
                    <a:off x="4200523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788" name="직선 화살표 연결선 787"/>
                  <p:cNvCxnSpPr/>
                  <p:nvPr/>
                </p:nvCxnSpPr>
                <p:spPr>
                  <a:xfrm>
                    <a:off x="3884922" y="3019860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0" name="그룹 779"/>
                <p:cNvGrpSpPr/>
                <p:nvPr/>
              </p:nvGrpSpPr>
              <p:grpSpPr>
                <a:xfrm>
                  <a:off x="8658523" y="2825512"/>
                  <a:ext cx="1967703" cy="441669"/>
                  <a:chOff x="6855308" y="2597189"/>
                  <a:chExt cx="1701465" cy="441669"/>
                </a:xfrm>
              </p:grpSpPr>
              <p:sp>
                <p:nvSpPr>
                  <p:cNvPr id="785" name="텍스트 상자 784"/>
                  <p:cNvSpPr txBox="1"/>
                  <p:nvPr/>
                </p:nvSpPr>
                <p:spPr>
                  <a:xfrm>
                    <a:off x="7182142" y="2597189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786" name="직선 화살표 연결선 785"/>
                  <p:cNvCxnSpPr/>
                  <p:nvPr/>
                </p:nvCxnSpPr>
                <p:spPr>
                  <a:xfrm>
                    <a:off x="6855308" y="3038858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1" name="그룹 780"/>
                <p:cNvGrpSpPr/>
                <p:nvPr/>
              </p:nvGrpSpPr>
              <p:grpSpPr>
                <a:xfrm>
                  <a:off x="7123468" y="5084575"/>
                  <a:ext cx="3102591" cy="340094"/>
                  <a:chOff x="5527952" y="4856252"/>
                  <a:chExt cx="2682798" cy="340094"/>
                </a:xfrm>
              </p:grpSpPr>
              <p:sp>
                <p:nvSpPr>
                  <p:cNvPr id="782" name="텍스트 상자 781"/>
                  <p:cNvSpPr txBox="1"/>
                  <p:nvPr/>
                </p:nvSpPr>
                <p:spPr>
                  <a:xfrm>
                    <a:off x="5527952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Hidden1</a:t>
                    </a:r>
                    <a:endParaRPr lang="ko-KR" altLang="en-US" sz="1600" dirty="0"/>
                  </a:p>
                </p:txBody>
              </p:sp>
              <p:sp>
                <p:nvSpPr>
                  <p:cNvPr id="783" name="텍스트 상자 782"/>
                  <p:cNvSpPr txBox="1"/>
                  <p:nvPr/>
                </p:nvSpPr>
                <p:spPr>
                  <a:xfrm>
                    <a:off x="6340664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Hidden2</a:t>
                    </a:r>
                    <a:endParaRPr lang="ko-KR" altLang="en-US" sz="1600" dirty="0"/>
                  </a:p>
                </p:txBody>
              </p:sp>
              <p:sp>
                <p:nvSpPr>
                  <p:cNvPr id="784" name="텍스트 상자 783"/>
                  <p:cNvSpPr txBox="1"/>
                  <p:nvPr/>
                </p:nvSpPr>
                <p:spPr>
                  <a:xfrm>
                    <a:off x="7140486" y="485625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Hidden3</a:t>
                    </a:r>
                    <a:endParaRPr lang="ko-KR" altLang="en-US" sz="1600" dirty="0"/>
                  </a:p>
                </p:txBody>
              </p:sp>
            </p:grpSp>
            <p:sp>
              <p:nvSpPr>
                <p:cNvPr id="711" name="텍스트 상자 710"/>
                <p:cNvSpPr txBox="1"/>
                <p:nvPr/>
              </p:nvSpPr>
              <p:spPr>
                <a:xfrm>
                  <a:off x="6638519" y="4157363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2" name="텍스트 상자 711"/>
                <p:cNvSpPr txBox="1"/>
                <p:nvPr/>
              </p:nvSpPr>
              <p:spPr>
                <a:xfrm>
                  <a:off x="7571910" y="432971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3" name="텍스트 상자 712"/>
                <p:cNvSpPr txBox="1"/>
                <p:nvPr/>
              </p:nvSpPr>
              <p:spPr>
                <a:xfrm>
                  <a:off x="8501261" y="4115795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4" name="텍스트 상자 713"/>
                <p:cNvSpPr txBox="1"/>
                <p:nvPr/>
              </p:nvSpPr>
              <p:spPr>
                <a:xfrm>
                  <a:off x="9410121" y="4332781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5" name="텍스트 상자 714"/>
                <p:cNvSpPr txBox="1"/>
                <p:nvPr/>
              </p:nvSpPr>
              <p:spPr>
                <a:xfrm>
                  <a:off x="10330815" y="416290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10" name="모서리가 둥근 직사각형 209"/>
            <p:cNvSpPr/>
            <p:nvPr/>
          </p:nvSpPr>
          <p:spPr>
            <a:xfrm>
              <a:off x="842976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750081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9357244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6" name="텍스트 상자 225"/>
          <p:cNvSpPr txBox="1"/>
          <p:nvPr/>
        </p:nvSpPr>
        <p:spPr>
          <a:xfrm>
            <a:off x="1337642" y="2125397"/>
            <a:ext cx="3435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Cambria Math" charset="0"/>
                <a:cs typeface="Cambria Math" charset="0"/>
              </a:rPr>
              <a:t>Mean Squared Error (MSE)</a:t>
            </a:r>
            <a:r>
              <a:rPr lang="ko-KR" altLang="en-US" sz="1400" dirty="0">
                <a:ea typeface="Cambria Math" charset="0"/>
                <a:cs typeface="Cambria Math" charset="0"/>
              </a:rPr>
              <a:t> </a:t>
            </a:r>
            <a:r>
              <a:rPr lang="en-US" altLang="ko-KR" sz="1400" dirty="0">
                <a:ea typeface="Cambria Math" charset="0"/>
                <a:cs typeface="Cambria Math" charset="0"/>
              </a:rPr>
              <a:t>+</a:t>
            </a:r>
            <a:r>
              <a:rPr lang="ko-KR" altLang="en-US" sz="1400" dirty="0">
                <a:ea typeface="Cambria Math" charset="0"/>
                <a:cs typeface="Cambria Math" charset="0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ea typeface="Cambria Math" charset="0"/>
                <a:cs typeface="Cambria Math" charset="0"/>
              </a:rPr>
              <a:t>Sparsity </a:t>
            </a:r>
            <a:endParaRPr kumimoji="1" lang="ko-KR" altLang="en-US" sz="1400" dirty="0">
              <a:solidFill>
                <a:srgbClr val="C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21186" y="1340776"/>
            <a:ext cx="2759895" cy="1044850"/>
            <a:chOff x="6954037" y="1340776"/>
            <a:chExt cx="4040761" cy="1044850"/>
          </a:xfrm>
        </p:grpSpPr>
        <p:grpSp>
          <p:nvGrpSpPr>
            <p:cNvPr id="6" name="그룹 5"/>
            <p:cNvGrpSpPr/>
            <p:nvPr/>
          </p:nvGrpSpPr>
          <p:grpSpPr>
            <a:xfrm>
              <a:off x="6954037" y="1640057"/>
              <a:ext cx="4040761" cy="745569"/>
              <a:chOff x="7630454" y="1501508"/>
              <a:chExt cx="3868074" cy="7455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1" name="텍스트 상자 880"/>
                  <p:cNvSpPr txBox="1"/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altLang="ko-KR" sz="1600" b="0" i="1" baseline="-25000" smtClean="0">
                            <a:latin typeface="Cambria Math" charset="0"/>
                          </a:rPr>
                          <m:t>𝐻</m:t>
                        </m:r>
                        <m:r>
                          <a:rPr lang="en-US" altLang="ko-KR" sz="1600" b="0" i="0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lang="en-US" altLang="ko-KR" sz="1600" b="0" i="0" dirty="0">
                        <a:latin typeface="+mj-lt"/>
                      </a:rPr>
                      <a:t> # of hidden layer units</a:t>
                    </a:r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881" name="텍스트 상자 8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직사각형 4"/>
                  <p:cNvSpPr/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dirty="0"/>
                      <a:t> </a:t>
                    </a:r>
                    <a:r>
                      <a:rPr kumimoji="1" lang="en-US" altLang="ko-KR" dirty="0"/>
                      <a:t>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mr-IN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is-IS" altLang="ko-K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r>
                              <a:rPr kumimoji="1" lang="en-US" altLang="ko-KR" b="1" dirty="0"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1" baseline="-25000" dirty="0">
                                <a:latin typeface="Cambria Math" charset="0"/>
                              </a:rPr>
                              <m:t>𝐣</m:t>
                            </m:r>
                          </m:e>
                        </m:nary>
                      </m:oMath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5" name="직사각형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9747" r="-64088" b="-13164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i="1" dirty="0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altLang="ko-KR" sz="1600" dirty="0"/>
                    <a:t> : # of data samples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46371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0" name="그룹 819"/>
          <p:cNvGrpSpPr/>
          <p:nvPr/>
        </p:nvGrpSpPr>
        <p:grpSpPr>
          <a:xfrm>
            <a:off x="506011" y="2631576"/>
            <a:ext cx="5360909" cy="3244798"/>
            <a:chOff x="506011" y="2631576"/>
            <a:chExt cx="5360909" cy="3244798"/>
          </a:xfrm>
        </p:grpSpPr>
        <p:sp>
          <p:nvSpPr>
            <p:cNvPr id="641" name="모서리가 둥근 직사각형 640"/>
            <p:cNvSpPr/>
            <p:nvPr/>
          </p:nvSpPr>
          <p:spPr>
            <a:xfrm>
              <a:off x="506011" y="2631576"/>
              <a:ext cx="5360909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텍스트 상자 680"/>
            <p:cNvSpPr txBox="1"/>
            <p:nvPr/>
          </p:nvSpPr>
          <p:spPr>
            <a:xfrm>
              <a:off x="1092077" y="5238984"/>
              <a:ext cx="1237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Input</a:t>
              </a:r>
              <a:endParaRPr lang="ko-KR" altLang="en-US" sz="1600" dirty="0"/>
            </a:p>
          </p:txBody>
        </p:sp>
        <p:grpSp>
          <p:nvGrpSpPr>
            <p:cNvPr id="319" name="그룹 318"/>
            <p:cNvGrpSpPr/>
            <p:nvPr/>
          </p:nvGrpSpPr>
          <p:grpSpPr>
            <a:xfrm>
              <a:off x="1454280" y="2811629"/>
              <a:ext cx="3754410" cy="3064745"/>
              <a:chOff x="1454280" y="2811629"/>
              <a:chExt cx="3754410" cy="3064745"/>
            </a:xfrm>
          </p:grpSpPr>
          <p:grpSp>
            <p:nvGrpSpPr>
              <p:cNvPr id="699" name="그룹 698"/>
              <p:cNvGrpSpPr/>
              <p:nvPr/>
            </p:nvGrpSpPr>
            <p:grpSpPr>
              <a:xfrm>
                <a:off x="1454280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701" name="타원 700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2" name="타원 701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3" name="타원 702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4" name="타원 703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0" name="타원 699"/>
              <p:cNvSpPr/>
              <p:nvPr/>
            </p:nvSpPr>
            <p:spPr>
              <a:xfrm>
                <a:off x="1454280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3" name="그룹 692"/>
              <p:cNvGrpSpPr/>
              <p:nvPr/>
            </p:nvGrpSpPr>
            <p:grpSpPr>
              <a:xfrm>
                <a:off x="4397554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695" name="타원 69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타원 69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타원 696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타원 697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4" name="타원 693"/>
              <p:cNvSpPr/>
              <p:nvPr/>
            </p:nvSpPr>
            <p:spPr>
              <a:xfrm>
                <a:off x="4397554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1" name="직선 연결선[R] 650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22768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직선 연결선[R] 651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57058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직선 연결선[R] 652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90309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직선 연결선[R] 653"/>
              <p:cNvCxnSpPr>
                <a:endCxn id="691" idx="2"/>
              </p:cNvCxnSpPr>
              <p:nvPr/>
            </p:nvCxnSpPr>
            <p:spPr>
              <a:xfrm flipV="1">
                <a:off x="1838819" y="4002640"/>
                <a:ext cx="1075507" cy="71098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직선 연결선[R] 654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138639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[R] 655"/>
              <p:cNvCxnSpPr>
                <a:endCxn id="690" idx="2"/>
              </p:cNvCxnSpPr>
              <p:nvPr/>
            </p:nvCxnSpPr>
            <p:spPr>
              <a:xfrm>
                <a:off x="1838819" y="35498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직선 연결선[R] 656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23299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직선 연결선[R] 657"/>
              <p:cNvCxnSpPr>
                <a:endCxn id="692" idx="2"/>
              </p:cNvCxnSpPr>
              <p:nvPr/>
            </p:nvCxnSpPr>
            <p:spPr>
              <a:xfrm>
                <a:off x="1838819" y="4225248"/>
                <a:ext cx="1075507" cy="4008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[R] 658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875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직선 연결선[R] 659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42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직선 연결선[R] 660"/>
              <p:cNvCxnSpPr>
                <a:stCxn id="701" idx="6"/>
                <a:endCxn id="691" idx="2"/>
              </p:cNvCxnSpPr>
              <p:nvPr/>
            </p:nvCxnSpPr>
            <p:spPr>
              <a:xfrm>
                <a:off x="1838819" y="3549839"/>
                <a:ext cx="1075507" cy="452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[R] 661"/>
              <p:cNvCxnSpPr>
                <a:endCxn id="230" idx="2"/>
              </p:cNvCxnSpPr>
              <p:nvPr/>
            </p:nvCxnSpPr>
            <p:spPr>
              <a:xfrm>
                <a:off x="1838819" y="3892739"/>
                <a:ext cx="1067691" cy="107465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직선 연결선[R] 662"/>
              <p:cNvCxnSpPr>
                <a:endCxn id="230" idx="2"/>
              </p:cNvCxnSpPr>
              <p:nvPr/>
            </p:nvCxnSpPr>
            <p:spPr>
              <a:xfrm>
                <a:off x="1838819" y="4225248"/>
                <a:ext cx="1067691" cy="74214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직선 연결선[R] 663"/>
              <p:cNvCxnSpPr>
                <a:endCxn id="230" idx="2"/>
              </p:cNvCxnSpPr>
              <p:nvPr/>
            </p:nvCxnSpPr>
            <p:spPr>
              <a:xfrm>
                <a:off x="1838819" y="4713622"/>
                <a:ext cx="1067691" cy="25377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직선 연결선[R] 664"/>
              <p:cNvCxnSpPr>
                <a:endCxn id="230" idx="2"/>
              </p:cNvCxnSpPr>
              <p:nvPr/>
            </p:nvCxnSpPr>
            <p:spPr>
              <a:xfrm flipV="1">
                <a:off x="1838819" y="4967396"/>
                <a:ext cx="1067691" cy="7873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직선 연결선[R] 665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22768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직선 연결선[R] 666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5705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직선 연결선[R] 667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9030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직선 연결선[R] 668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3914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직선 연결선[R] 669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72398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직선 연결선[R] 670"/>
              <p:cNvCxnSpPr/>
              <p:nvPr/>
            </p:nvCxnSpPr>
            <p:spPr>
              <a:xfrm flipV="1">
                <a:off x="3298865" y="3549841"/>
                <a:ext cx="1098689" cy="4527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직선 연결선[R] 671"/>
              <p:cNvCxnSpPr/>
              <p:nvPr/>
            </p:nvCxnSpPr>
            <p:spPr>
              <a:xfrm flipV="1">
                <a:off x="3298865" y="3892740"/>
                <a:ext cx="1098689" cy="1099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직선 연결선[R] 672"/>
              <p:cNvCxnSpPr/>
              <p:nvPr/>
            </p:nvCxnSpPr>
            <p:spPr>
              <a:xfrm>
                <a:off x="3298865" y="4002640"/>
                <a:ext cx="1098689" cy="222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직선 연결선[R] 673"/>
              <p:cNvCxnSpPr/>
              <p:nvPr/>
            </p:nvCxnSpPr>
            <p:spPr>
              <a:xfrm>
                <a:off x="3298865" y="4002640"/>
                <a:ext cx="1098689" cy="71098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직선 연결선[R] 674"/>
              <p:cNvCxnSpPr/>
              <p:nvPr/>
            </p:nvCxnSpPr>
            <p:spPr>
              <a:xfrm>
                <a:off x="3298865" y="4002640"/>
                <a:ext cx="1098689" cy="10434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직선 연결선[R] 675"/>
              <p:cNvCxnSpPr>
                <a:stCxn id="231" idx="6"/>
              </p:cNvCxnSpPr>
              <p:nvPr/>
            </p:nvCxnSpPr>
            <p:spPr>
              <a:xfrm flipV="1">
                <a:off x="3295526" y="3549840"/>
                <a:ext cx="1102028" cy="17601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직선 연결선[R] 676"/>
              <p:cNvCxnSpPr>
                <a:stCxn id="231" idx="6"/>
              </p:cNvCxnSpPr>
              <p:nvPr/>
            </p:nvCxnSpPr>
            <p:spPr>
              <a:xfrm flipV="1">
                <a:off x="3295526" y="3892740"/>
                <a:ext cx="1102028" cy="14172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직선 연결선[R] 677"/>
              <p:cNvCxnSpPr>
                <a:stCxn id="231" idx="6"/>
              </p:cNvCxnSpPr>
              <p:nvPr/>
            </p:nvCxnSpPr>
            <p:spPr>
              <a:xfrm flipV="1">
                <a:off x="3295526" y="4225248"/>
                <a:ext cx="1102028" cy="10847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직선 연결선[R] 678"/>
              <p:cNvCxnSpPr>
                <a:stCxn id="231" idx="6"/>
              </p:cNvCxnSpPr>
              <p:nvPr/>
            </p:nvCxnSpPr>
            <p:spPr>
              <a:xfrm flipV="1">
                <a:off x="3295526" y="4713622"/>
                <a:ext cx="1102028" cy="5963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직선 연결선[R] 679"/>
              <p:cNvCxnSpPr>
                <a:stCxn id="231" idx="6"/>
              </p:cNvCxnSpPr>
              <p:nvPr/>
            </p:nvCxnSpPr>
            <p:spPr>
              <a:xfrm flipV="1">
                <a:off x="3295526" y="5046131"/>
                <a:ext cx="1102028" cy="2638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2" name="텍스트 상자 681"/>
              <p:cNvSpPr txBox="1"/>
              <p:nvPr/>
            </p:nvSpPr>
            <p:spPr>
              <a:xfrm>
                <a:off x="3970956" y="5235538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683" name="텍스트 상자 682"/>
              <p:cNvSpPr txBox="1"/>
              <p:nvPr/>
            </p:nvSpPr>
            <p:spPr>
              <a:xfrm>
                <a:off x="2487728" y="5537820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sp>
            <p:nvSpPr>
              <p:cNvPr id="688" name="텍스트 상자 687"/>
              <p:cNvSpPr txBox="1"/>
              <p:nvPr/>
            </p:nvSpPr>
            <p:spPr>
              <a:xfrm>
                <a:off x="1891726" y="2811629"/>
                <a:ext cx="1022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  <p:sp>
            <p:nvSpPr>
              <p:cNvPr id="686" name="텍스트 상자 685"/>
              <p:cNvSpPr txBox="1"/>
              <p:nvPr/>
            </p:nvSpPr>
            <p:spPr>
              <a:xfrm>
                <a:off x="3188580" y="2820236"/>
                <a:ext cx="123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  <p:sp>
            <p:nvSpPr>
              <p:cNvPr id="645" name="텍스트 상자 644"/>
              <p:cNvSpPr txBox="1"/>
              <p:nvPr/>
            </p:nvSpPr>
            <p:spPr>
              <a:xfrm>
                <a:off x="1477513" y="4145720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647" name="텍스트 상자 646"/>
              <p:cNvSpPr txBox="1"/>
              <p:nvPr/>
            </p:nvSpPr>
            <p:spPr>
              <a:xfrm>
                <a:off x="4430160" y="4148885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827020" y="3227719"/>
                <a:ext cx="2567870" cy="0"/>
                <a:chOff x="1827020" y="3227719"/>
                <a:chExt cx="2567870" cy="0"/>
              </a:xfrm>
            </p:grpSpPr>
            <p:cxnSp>
              <p:nvCxnSpPr>
                <p:cNvPr id="689" name="직선 화살표 연결선 688"/>
                <p:cNvCxnSpPr/>
                <p:nvPr/>
              </p:nvCxnSpPr>
              <p:spPr>
                <a:xfrm>
                  <a:off x="182702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화살표 연결선 219"/>
                <p:cNvCxnSpPr/>
                <p:nvPr/>
              </p:nvCxnSpPr>
              <p:spPr>
                <a:xfrm>
                  <a:off x="341675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직선 연결선[R] 251"/>
              <p:cNvCxnSpPr>
                <a:endCxn id="231" idx="2"/>
              </p:cNvCxnSpPr>
              <p:nvPr/>
            </p:nvCxnSpPr>
            <p:spPr>
              <a:xfrm>
                <a:off x="1845630" y="5054915"/>
                <a:ext cx="1065357" cy="25510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>
                <a:stCxn id="700" idx="6"/>
                <a:endCxn id="691" idx="2"/>
              </p:cNvCxnSpPr>
              <p:nvPr/>
            </p:nvCxnSpPr>
            <p:spPr>
              <a:xfrm flipV="1">
                <a:off x="1838819" y="4002640"/>
                <a:ext cx="1075507" cy="104349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>
                <a:endCxn id="231" idx="2"/>
              </p:cNvCxnSpPr>
              <p:nvPr/>
            </p:nvCxnSpPr>
            <p:spPr>
              <a:xfrm>
                <a:off x="1842064" y="4710218"/>
                <a:ext cx="1068923" cy="599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[R] 263"/>
              <p:cNvCxnSpPr>
                <a:endCxn id="231" idx="2"/>
              </p:cNvCxnSpPr>
              <p:nvPr/>
            </p:nvCxnSpPr>
            <p:spPr>
              <a:xfrm>
                <a:off x="1841563" y="4229899"/>
                <a:ext cx="1069424" cy="1080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[R] 267"/>
              <p:cNvCxnSpPr>
                <a:stCxn id="702" idx="6"/>
                <a:endCxn id="231" idx="2"/>
              </p:cNvCxnSpPr>
              <p:nvPr/>
            </p:nvCxnSpPr>
            <p:spPr>
              <a:xfrm>
                <a:off x="1838819" y="3892739"/>
                <a:ext cx="1072168" cy="14172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[R] 270"/>
              <p:cNvCxnSpPr>
                <a:stCxn id="702" idx="6"/>
                <a:endCxn id="692" idx="2"/>
              </p:cNvCxnSpPr>
              <p:nvPr/>
            </p:nvCxnSpPr>
            <p:spPr>
              <a:xfrm>
                <a:off x="1838819" y="3892739"/>
                <a:ext cx="1075507" cy="7333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[R] 273"/>
              <p:cNvCxnSpPr>
                <a:stCxn id="702" idx="6"/>
                <a:endCxn id="691" idx="2"/>
              </p:cNvCxnSpPr>
              <p:nvPr/>
            </p:nvCxnSpPr>
            <p:spPr>
              <a:xfrm>
                <a:off x="1838819" y="38927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직선 연결선[R] 277"/>
              <p:cNvCxnSpPr>
                <a:endCxn id="691" idx="2"/>
              </p:cNvCxnSpPr>
              <p:nvPr/>
            </p:nvCxnSpPr>
            <p:spPr>
              <a:xfrm flipV="1">
                <a:off x="1831091" y="4002640"/>
                <a:ext cx="1083235" cy="2188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/>
              <p:cNvCxnSpPr>
                <a:stCxn id="701" idx="6"/>
                <a:endCxn id="692" idx="2"/>
              </p:cNvCxnSpPr>
              <p:nvPr/>
            </p:nvCxnSpPr>
            <p:spPr>
              <a:xfrm>
                <a:off x="1838819" y="3549839"/>
                <a:ext cx="1075507" cy="107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연결선[R] 287"/>
              <p:cNvCxnSpPr>
                <a:endCxn id="230" idx="2"/>
              </p:cNvCxnSpPr>
              <p:nvPr/>
            </p:nvCxnSpPr>
            <p:spPr>
              <a:xfrm>
                <a:off x="1846547" y="3566891"/>
                <a:ext cx="1059963" cy="140050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[R] 291"/>
              <p:cNvCxnSpPr>
                <a:stCxn id="701" idx="6"/>
                <a:endCxn id="231" idx="2"/>
              </p:cNvCxnSpPr>
              <p:nvPr/>
            </p:nvCxnSpPr>
            <p:spPr>
              <a:xfrm>
                <a:off x="1838819" y="3549839"/>
                <a:ext cx="1072168" cy="17601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[R] 294"/>
              <p:cNvCxnSpPr>
                <a:stCxn id="701" idx="6"/>
              </p:cNvCxnSpPr>
              <p:nvPr/>
            </p:nvCxnSpPr>
            <p:spPr>
              <a:xfrm>
                <a:off x="1838819" y="3549839"/>
                <a:ext cx="1051577" cy="17601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[R] 298"/>
              <p:cNvCxnSpPr>
                <a:endCxn id="229" idx="2"/>
              </p:cNvCxnSpPr>
              <p:nvPr/>
            </p:nvCxnSpPr>
            <p:spPr>
              <a:xfrm flipV="1">
                <a:off x="1841563" y="3322151"/>
                <a:ext cx="1072763" cy="139487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[R] 304"/>
              <p:cNvCxnSpPr>
                <a:stCxn id="700" idx="6"/>
                <a:endCxn id="229" idx="2"/>
              </p:cNvCxnSpPr>
              <p:nvPr/>
            </p:nvCxnSpPr>
            <p:spPr>
              <a:xfrm flipV="1">
                <a:off x="1838819" y="3322151"/>
                <a:ext cx="1075507" cy="17239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[R] 307"/>
              <p:cNvCxnSpPr>
                <a:endCxn id="690" idx="2"/>
              </p:cNvCxnSpPr>
              <p:nvPr/>
            </p:nvCxnSpPr>
            <p:spPr>
              <a:xfrm flipV="1">
                <a:off x="1845630" y="3659740"/>
                <a:ext cx="1068696" cy="55178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/>
            </p:nvCxnSpPr>
            <p:spPr>
              <a:xfrm flipV="1">
                <a:off x="1836552" y="3682601"/>
                <a:ext cx="1065234" cy="103056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>
                <a:stCxn id="230" idx="6"/>
                <a:endCxn id="695" idx="2"/>
              </p:cNvCxnSpPr>
              <p:nvPr/>
            </p:nvCxnSpPr>
            <p:spPr>
              <a:xfrm flipV="1">
                <a:off x="3291049" y="3549839"/>
                <a:ext cx="1106505" cy="14175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>
                <a:stCxn id="692" idx="6"/>
                <a:endCxn id="695" idx="2"/>
              </p:cNvCxnSpPr>
              <p:nvPr/>
            </p:nvCxnSpPr>
            <p:spPr>
              <a:xfrm flipV="1">
                <a:off x="3298865" y="3549839"/>
                <a:ext cx="1098689" cy="107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>
                <a:stCxn id="692" idx="6"/>
                <a:endCxn id="696" idx="2"/>
              </p:cNvCxnSpPr>
              <p:nvPr/>
            </p:nvCxnSpPr>
            <p:spPr>
              <a:xfrm flipV="1">
                <a:off x="3298865" y="3892739"/>
                <a:ext cx="1098689" cy="7333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>
                <a:endCxn id="697" idx="2"/>
              </p:cNvCxnSpPr>
              <p:nvPr/>
            </p:nvCxnSpPr>
            <p:spPr>
              <a:xfrm flipV="1">
                <a:off x="3305721" y="4225248"/>
                <a:ext cx="1091833" cy="4008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>
                <a:stCxn id="692" idx="6"/>
                <a:endCxn id="698" idx="2"/>
              </p:cNvCxnSpPr>
              <p:nvPr/>
            </p:nvCxnSpPr>
            <p:spPr>
              <a:xfrm>
                <a:off x="3298865" y="4626094"/>
                <a:ext cx="1098689" cy="875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>
                <a:off x="3312727" y="4620940"/>
                <a:ext cx="1078580" cy="4084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>
                <a:stCxn id="230" idx="6"/>
                <a:endCxn id="694" idx="2"/>
              </p:cNvCxnSpPr>
              <p:nvPr/>
            </p:nvCxnSpPr>
            <p:spPr>
              <a:xfrm>
                <a:off x="3291049" y="4967396"/>
                <a:ext cx="1106505" cy="7873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>
                <a:stCxn id="230" idx="6"/>
                <a:endCxn id="697" idx="2"/>
              </p:cNvCxnSpPr>
              <p:nvPr/>
            </p:nvCxnSpPr>
            <p:spPr>
              <a:xfrm flipV="1">
                <a:off x="3291049" y="4225248"/>
                <a:ext cx="1106505" cy="74214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>
                <a:stCxn id="690" idx="6"/>
                <a:endCxn id="697" idx="2"/>
              </p:cNvCxnSpPr>
              <p:nvPr/>
            </p:nvCxnSpPr>
            <p:spPr>
              <a:xfrm>
                <a:off x="3298865" y="3659740"/>
                <a:ext cx="1098689" cy="5655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>
                <a:stCxn id="230" idx="6"/>
                <a:endCxn id="698" idx="2"/>
              </p:cNvCxnSpPr>
              <p:nvPr/>
            </p:nvCxnSpPr>
            <p:spPr>
              <a:xfrm flipV="1">
                <a:off x="3291049" y="4713622"/>
                <a:ext cx="1106505" cy="2537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>
                <a:stCxn id="690" idx="6"/>
                <a:endCxn id="694" idx="2"/>
              </p:cNvCxnSpPr>
              <p:nvPr/>
            </p:nvCxnSpPr>
            <p:spPr>
              <a:xfrm>
                <a:off x="3298865" y="3659740"/>
                <a:ext cx="1098689" cy="13863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[R] 404"/>
              <p:cNvCxnSpPr>
                <a:stCxn id="690" idx="6"/>
                <a:endCxn id="696" idx="2"/>
              </p:cNvCxnSpPr>
              <p:nvPr/>
            </p:nvCxnSpPr>
            <p:spPr>
              <a:xfrm>
                <a:off x="3298865" y="3659740"/>
                <a:ext cx="1098689" cy="2329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[R] 408"/>
              <p:cNvCxnSpPr>
                <a:stCxn id="690" idx="6"/>
              </p:cNvCxnSpPr>
              <p:nvPr/>
            </p:nvCxnSpPr>
            <p:spPr>
              <a:xfrm>
                <a:off x="3298865" y="3659740"/>
                <a:ext cx="1091758" cy="102270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[R] 411"/>
              <p:cNvCxnSpPr>
                <a:stCxn id="230" idx="6"/>
                <a:endCxn id="696" idx="2"/>
              </p:cNvCxnSpPr>
              <p:nvPr/>
            </p:nvCxnSpPr>
            <p:spPr>
              <a:xfrm flipV="1">
                <a:off x="3291049" y="3892739"/>
                <a:ext cx="1106505" cy="10746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/>
              <p:cNvGrpSpPr/>
              <p:nvPr/>
            </p:nvGrpSpPr>
            <p:grpSpPr>
              <a:xfrm>
                <a:off x="2805160" y="3133215"/>
                <a:ext cx="615103" cy="2343058"/>
                <a:chOff x="2805160" y="3272697"/>
                <a:chExt cx="615103" cy="2343058"/>
              </a:xfrm>
            </p:grpSpPr>
            <p:sp>
              <p:nvSpPr>
                <p:cNvPr id="690" name="타원 689"/>
                <p:cNvSpPr/>
                <p:nvPr/>
              </p:nvSpPr>
              <p:spPr>
                <a:xfrm>
                  <a:off x="2914326" y="36329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1" name="타원 690"/>
                <p:cNvSpPr/>
                <p:nvPr/>
              </p:nvSpPr>
              <p:spPr>
                <a:xfrm>
                  <a:off x="2914326" y="39758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2" name="타원 691"/>
                <p:cNvSpPr/>
                <p:nvPr/>
              </p:nvSpPr>
              <p:spPr>
                <a:xfrm>
                  <a:off x="2914326" y="4599321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6" name="텍스트 상자 645"/>
                <p:cNvSpPr txBox="1"/>
                <p:nvPr/>
              </p:nvSpPr>
              <p:spPr>
                <a:xfrm>
                  <a:off x="2957546" y="4119740"/>
                  <a:ext cx="462717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09" name="모서리가 둥근 직사각형 208"/>
                <p:cNvSpPr/>
                <p:nvPr/>
              </p:nvSpPr>
              <p:spPr>
                <a:xfrm>
                  <a:off x="2805160" y="3272697"/>
                  <a:ext cx="611590" cy="2343058"/>
                </a:xfrm>
                <a:prstGeom prst="roundRect">
                  <a:avLst/>
                </a:prstGeom>
                <a:noFill/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2914326" y="3295378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/>
                <p:cNvSpPr/>
                <p:nvPr/>
              </p:nvSpPr>
              <p:spPr>
                <a:xfrm>
                  <a:off x="2906510" y="4940623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>
                  <a:off x="2910987" y="528324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93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L2 Regularization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6010" y="1217989"/>
            <a:ext cx="10942595" cy="5052382"/>
            <a:chOff x="506010" y="1217989"/>
            <a:chExt cx="10942595" cy="5052382"/>
          </a:xfrm>
        </p:grpSpPr>
        <p:sp>
          <p:nvSpPr>
            <p:cNvPr id="286" name="모서리가 둥근 직사각형 285"/>
            <p:cNvSpPr/>
            <p:nvPr/>
          </p:nvSpPr>
          <p:spPr>
            <a:xfrm>
              <a:off x="506010" y="1217989"/>
              <a:ext cx="10942595" cy="1270657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4" name="모서리가 둥근 직사각형 213"/>
            <p:cNvSpPr/>
            <p:nvPr/>
          </p:nvSpPr>
          <p:spPr>
            <a:xfrm>
              <a:off x="506011" y="2631576"/>
              <a:ext cx="5286684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5" name="그룹 214"/>
            <p:cNvGrpSpPr/>
            <p:nvPr/>
          </p:nvGrpSpPr>
          <p:grpSpPr>
            <a:xfrm>
              <a:off x="1083963" y="2811629"/>
              <a:ext cx="4123119" cy="2787982"/>
              <a:chOff x="475435" y="2327678"/>
              <a:chExt cx="3615301" cy="2787982"/>
            </a:xfrm>
          </p:grpSpPr>
          <p:grpSp>
            <p:nvGrpSpPr>
              <p:cNvPr id="216" name="그룹 215"/>
              <p:cNvGrpSpPr/>
              <p:nvPr/>
            </p:nvGrpSpPr>
            <p:grpSpPr>
              <a:xfrm>
                <a:off x="475435" y="2327678"/>
                <a:ext cx="3615301" cy="2787982"/>
                <a:chOff x="784511" y="2598348"/>
                <a:chExt cx="3615301" cy="2787982"/>
              </a:xfrm>
            </p:grpSpPr>
            <p:grpSp>
              <p:nvGrpSpPr>
                <p:cNvPr id="221" name="그룹 220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72" name="그룹 27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74" name="타원 27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5" name="타원 27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6" name="타원 27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7" name="타원 27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73" name="타원 27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2" name="그룹 221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66" name="그룹 265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68" name="타원 26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타원 26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0" name="타원 26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1" name="타원 27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67" name="타원 266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3" name="그룹 222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63" name="타원 26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타원 26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타원 264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224" name="직선 연결선[R] 223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[R] 224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[R] 225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[R] 226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[R] 227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[R] 228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[R] 229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[R] 230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[R] 231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[R] 232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[R] 233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[R] 234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[R] 235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[R] 236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[R] 237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[R] 238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[R] 239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[R] 240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[R] 241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[R] 242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[R] 243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직선 연결선[R] 244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[R] 245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직선 연결선[R] 246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연결선[R] 247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[R] 248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[R] 249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연결선[R] 250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직선 연결선[R] 251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직선 연결선[R] 252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텍스트 상자 253"/>
                <p:cNvSpPr txBox="1"/>
                <p:nvPr/>
              </p:nvSpPr>
              <p:spPr>
                <a:xfrm>
                  <a:off x="784511" y="5025703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/>
                    <a:t>Input</a:t>
                  </a:r>
                  <a:endParaRPr lang="ko-KR" altLang="en-US" sz="1600" dirty="0"/>
                </a:p>
              </p:txBody>
            </p:sp>
            <p:sp>
              <p:nvSpPr>
                <p:cNvPr id="255" name="텍스트 상자 254"/>
                <p:cNvSpPr txBox="1"/>
                <p:nvPr/>
              </p:nvSpPr>
              <p:spPr>
                <a:xfrm>
                  <a:off x="3329548" y="5022257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257" name="그룹 256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261" name="텍스트 상자 260"/>
                  <p:cNvSpPr txBox="1"/>
                  <p:nvPr/>
                </p:nvSpPr>
                <p:spPr>
                  <a:xfrm>
                    <a:off x="1438770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262" name="직선 화살표 연결선 261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8" name="그룹 257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259" name="텍스트 상자 258"/>
                  <p:cNvSpPr txBox="1"/>
                  <p:nvPr/>
                </p:nvSpPr>
                <p:spPr>
                  <a:xfrm>
                    <a:off x="2647837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260" name="직선 화살표 연결선 259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6" name="텍스트 상자 255"/>
                <p:cNvSpPr txBox="1"/>
                <p:nvPr/>
              </p:nvSpPr>
              <p:spPr>
                <a:xfrm>
                  <a:off x="2043467" y="5047776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</a:t>
                  </a:r>
                  <a:endParaRPr lang="ko-KR" altLang="en-US" sz="1600" dirty="0"/>
                </a:p>
              </p:txBody>
            </p:sp>
          </p:grpSp>
          <p:grpSp>
            <p:nvGrpSpPr>
              <p:cNvPr id="217" name="그룹 216"/>
              <p:cNvGrpSpPr/>
              <p:nvPr/>
            </p:nvGrpSpPr>
            <p:grpSpPr>
              <a:xfrm>
                <a:off x="864402" y="3635789"/>
                <a:ext cx="2953252" cy="680176"/>
                <a:chOff x="864402" y="3635789"/>
                <a:chExt cx="2953252" cy="680176"/>
              </a:xfrm>
            </p:grpSpPr>
            <p:sp>
              <p:nvSpPr>
                <p:cNvPr id="218" name="텍스트 상자 217"/>
                <p:cNvSpPr txBox="1"/>
                <p:nvPr/>
              </p:nvSpPr>
              <p:spPr>
                <a:xfrm>
                  <a:off x="864402" y="366176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19" name="텍스트 상자 218"/>
                <p:cNvSpPr txBox="1"/>
                <p:nvPr/>
              </p:nvSpPr>
              <p:spPr>
                <a:xfrm>
                  <a:off x="2144181" y="363578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20" name="텍스트 상자 219"/>
                <p:cNvSpPr txBox="1"/>
                <p:nvPr/>
              </p:nvSpPr>
              <p:spPr>
                <a:xfrm>
                  <a:off x="3417544" y="3664934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78" name="텍스트 상자 277"/>
            <p:cNvSpPr txBox="1"/>
            <p:nvPr/>
          </p:nvSpPr>
          <p:spPr>
            <a:xfrm>
              <a:off x="2079749" y="5899560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Auto-encoder</a:t>
              </a:r>
              <a:endParaRPr lang="ko-KR" altLang="en-US" b="1" dirty="0"/>
            </a:p>
          </p:txBody>
        </p:sp>
        <p:sp>
          <p:nvSpPr>
            <p:cNvPr id="281" name="모서리가 둥근 직사각형 280"/>
            <p:cNvSpPr/>
            <p:nvPr/>
          </p:nvSpPr>
          <p:spPr>
            <a:xfrm>
              <a:off x="3406904" y="3349016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2" name="모서리가 둥근 직사각형 281"/>
            <p:cNvSpPr/>
            <p:nvPr/>
          </p:nvSpPr>
          <p:spPr>
            <a:xfrm>
              <a:off x="1911030" y="3347067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8" name="텍스트 상자 287"/>
            <p:cNvSpPr txBox="1"/>
            <p:nvPr/>
          </p:nvSpPr>
          <p:spPr>
            <a:xfrm>
              <a:off x="7715070" y="5901039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L2 regularization</a:t>
              </a:r>
              <a:endParaRPr lang="ko-KR" altLang="en-US" b="1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283" name="모서리가 둥근 직사각형 282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14411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3" name="그림 2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632390" y="2820236"/>
                <a:ext cx="2310100" cy="2779375"/>
              </a:xfrm>
              <a:prstGeom prst="rect">
                <a:avLst/>
              </a:prstGeom>
            </p:spPr>
          </p:pic>
          <p:sp>
            <p:nvSpPr>
              <p:cNvPr id="289" name="모서리가 둥근 직사각형 288"/>
              <p:cNvSpPr/>
              <p:nvPr/>
            </p:nvSpPr>
            <p:spPr>
              <a:xfrm>
                <a:off x="6087696" y="2630457"/>
                <a:ext cx="5360909" cy="3200976"/>
              </a:xfrm>
              <a:prstGeom prst="roundRect">
                <a:avLst/>
              </a:prstGeom>
              <a:noFill/>
              <a:ln w="2222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텍스트 상자 292"/>
                <p:cNvSpPr txBox="1"/>
                <p:nvPr/>
              </p:nvSpPr>
              <p:spPr>
                <a:xfrm>
                  <a:off x="6585007" y="1859642"/>
                  <a:ext cx="28523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charset="0"/>
                        </a:rPr>
                        <m:t>W</m:t>
                      </m:r>
                      <m:r>
                        <a:rPr lang="en-US" altLang="ko-KR" sz="1400" b="0" i="1" smtClean="0">
                          <a:latin typeface="Cambria Math" charset="0"/>
                        </a:rPr>
                        <m:t>: </m:t>
                      </m:r>
                    </m:oMath>
                  </a14:m>
                  <a:r>
                    <a:rPr lang="en-US" altLang="ko-KR" sz="1400" dirty="0"/>
                    <a:t>Encoder or decoder weight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3" name="텍스트 상자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007" y="1859642"/>
                  <a:ext cx="2852381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0392" b="-109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그룹 6"/>
            <p:cNvGrpSpPr/>
            <p:nvPr/>
          </p:nvGrpSpPr>
          <p:grpSpPr>
            <a:xfrm>
              <a:off x="1468096" y="1407813"/>
              <a:ext cx="4572168" cy="950640"/>
              <a:chOff x="1468096" y="1459329"/>
              <a:chExt cx="4572168" cy="95064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862212" y="1459329"/>
                <a:ext cx="3467219" cy="574248"/>
                <a:chOff x="2768492" y="1396353"/>
                <a:chExt cx="3467219" cy="5742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4" name="텍스트 상자 283"/>
                    <p:cNvSpPr txBox="1"/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Loss</m:t>
                          </m:r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: </m:t>
                          </m:r>
                          <m:r>
                            <a:rPr kumimoji="1" lang="en-US" altLang="ko-KR" i="1" dirty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𝐛</m:t>
                              </m:r>
                            </m:e>
                          </m:d>
                        </m:oMath>
                      </a14:m>
                      <a:r>
                        <a:rPr lang="en-US" altLang="ko-KR" dirty="0"/>
                        <a:t>+  </a:t>
                      </a:r>
                      <a14:m>
                        <m:oMath xmlns:m="http://schemas.openxmlformats.org/officeDocument/2006/math"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a:rPr lang="en-US" altLang="ko-KR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bSup>
                        </m:oMath>
                      </a14:m>
                      <a:endParaRPr lang="ko-KR" altLang="en-US" baseline="-25000" dirty="0"/>
                    </a:p>
                  </p:txBody>
                </p:sp>
              </mc:Choice>
              <mc:Fallback xmlns="">
                <p:sp>
                  <p:nvSpPr>
                    <p:cNvPr id="284" name="텍스트 상자 2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7302" b="-1190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5" name="모서리가 둥근 직사각형 294"/>
                <p:cNvSpPr/>
                <p:nvPr/>
              </p:nvSpPr>
              <p:spPr>
                <a:xfrm>
                  <a:off x="4792556" y="1396353"/>
                  <a:ext cx="1034695" cy="574248"/>
                </a:xfrm>
                <a:prstGeom prst="roundRect">
                  <a:avLst/>
                </a:prstGeom>
                <a:noFill/>
                <a:ln w="2222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97" name="텍스트 상자 296"/>
              <p:cNvSpPr txBox="1"/>
              <p:nvPr/>
            </p:nvSpPr>
            <p:spPr>
              <a:xfrm>
                <a:off x="1468096" y="2102192"/>
                <a:ext cx="45721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ea typeface="Cambria Math" charset="0"/>
                    <a:cs typeface="Cambria Math" charset="0"/>
                  </a:rPr>
                  <a:t>Mean Squared Error (MSE)</a:t>
                </a:r>
                <a:r>
                  <a:rPr lang="ko-KR" altLang="en-US" sz="1400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sz="1400" dirty="0">
                    <a:ea typeface="Cambria Math" charset="0"/>
                    <a:cs typeface="Cambria Math" charset="0"/>
                  </a:rPr>
                  <a:t>+</a:t>
                </a:r>
                <a:r>
                  <a:rPr lang="ko-KR" altLang="en-US" sz="1400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sz="14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L2 regularization</a:t>
                </a:r>
                <a:endParaRPr kumimoji="1"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578377" y="1514763"/>
                <a:ext cx="29876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altLang="ko-KR" sz="1600" dirty="0"/>
                  <a:t>: L2 regularization parameter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77" y="1514763"/>
                <a:ext cx="2987613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357" r="-204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0661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Input &amp; Output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2500963" y="1293021"/>
            <a:ext cx="6698525" cy="4962901"/>
            <a:chOff x="752138" y="1214917"/>
            <a:chExt cx="6698525" cy="4962901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4" t="51884" r="3667" b="3033"/>
            <a:stretch/>
          </p:blipFill>
          <p:spPr>
            <a:xfrm>
              <a:off x="1831692" y="4036536"/>
              <a:ext cx="5618971" cy="2141282"/>
            </a:xfrm>
            <a:prstGeom prst="rect">
              <a:avLst/>
            </a:prstGeom>
          </p:spPr>
        </p:pic>
        <p:grpSp>
          <p:nvGrpSpPr>
            <p:cNvPr id="174" name="그룹 173"/>
            <p:cNvGrpSpPr/>
            <p:nvPr/>
          </p:nvGrpSpPr>
          <p:grpSpPr>
            <a:xfrm>
              <a:off x="752138" y="1214917"/>
              <a:ext cx="6689634" cy="2097222"/>
              <a:chOff x="752137" y="1350000"/>
              <a:chExt cx="7395559" cy="2318532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4" t="4574" r="3716" b="51269"/>
              <a:stretch/>
            </p:blipFill>
            <p:spPr>
              <a:xfrm>
                <a:off x="1945611" y="1350000"/>
                <a:ext cx="6202085" cy="2318532"/>
              </a:xfrm>
              <a:prstGeom prst="rect">
                <a:avLst/>
              </a:prstGeom>
            </p:spPr>
          </p:pic>
          <p:sp>
            <p:nvSpPr>
              <p:cNvPr id="180" name="텍스트 상자 179"/>
              <p:cNvSpPr txBox="1"/>
              <p:nvPr/>
            </p:nvSpPr>
            <p:spPr>
              <a:xfrm>
                <a:off x="752137" y="1982552"/>
                <a:ext cx="1064451" cy="95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Input fMRI</a:t>
                </a:r>
              </a:p>
              <a:p>
                <a:pPr algn="ctr"/>
                <a:r>
                  <a:rPr lang="en-US" altLang="ko-KR" sz="1400" dirty="0"/>
                  <a:t>(subject1)</a:t>
                </a:r>
                <a:endParaRPr lang="ko-KR" altLang="en-US" sz="1400" dirty="0"/>
              </a:p>
            </p:txBody>
          </p:sp>
        </p:grpSp>
        <p:sp>
          <p:nvSpPr>
            <p:cNvPr id="175" name="텍스트 상자 174"/>
            <p:cNvSpPr txBox="1"/>
            <p:nvPr/>
          </p:nvSpPr>
          <p:spPr>
            <a:xfrm>
              <a:off x="752138" y="4676290"/>
              <a:ext cx="9628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Output</a:t>
              </a:r>
            </a:p>
            <a:p>
              <a:pPr algn="ctr"/>
              <a:r>
                <a:rPr lang="en-US" altLang="ko-KR" b="1" dirty="0"/>
                <a:t>fMRI</a:t>
              </a:r>
            </a:p>
            <a:p>
              <a:pPr algn="ctr"/>
              <a:r>
                <a:rPr lang="en-US" altLang="ko-KR" sz="1400" dirty="0"/>
                <a:t>(subject1)</a:t>
              </a:r>
              <a:endParaRPr lang="ko-KR" altLang="en-US" sz="1400" b="1" dirty="0"/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831692" y="3459228"/>
              <a:ext cx="5610079" cy="36107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Auto-Encoder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갈매기형 수장[C] 176"/>
            <p:cNvSpPr/>
            <p:nvPr/>
          </p:nvSpPr>
          <p:spPr>
            <a:xfrm rot="5400000">
              <a:off x="4506358" y="3181234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갈매기형 수장[C] 177"/>
            <p:cNvSpPr/>
            <p:nvPr/>
          </p:nvSpPr>
          <p:spPr>
            <a:xfrm rot="5400000">
              <a:off x="4506358" y="3753393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80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Decoder Weight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17717" y="1618117"/>
            <a:ext cx="8104180" cy="4682040"/>
            <a:chOff x="305327" y="1217561"/>
            <a:chExt cx="7918662" cy="482398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" t="5246" r="6354" b="8731"/>
            <a:stretch/>
          </p:blipFill>
          <p:spPr>
            <a:xfrm>
              <a:off x="2067464" y="1217561"/>
              <a:ext cx="6130458" cy="23360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" t="8162" r="3095" b="4824"/>
            <a:stretch/>
          </p:blipFill>
          <p:spPr>
            <a:xfrm>
              <a:off x="2041398" y="3687944"/>
              <a:ext cx="6182591" cy="2353600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305327" y="2062414"/>
              <a:ext cx="1648163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16</a:t>
              </a:r>
              <a:endParaRPr lang="ko-KR" altLang="en-US" b="1" dirty="0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05327" y="4541578"/>
              <a:ext cx="1648163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</p:grpSp>
      <p:sp>
        <p:nvSpPr>
          <p:cNvPr id="18" name="텍스트 상자 17"/>
          <p:cNvSpPr txBox="1"/>
          <p:nvPr/>
        </p:nvSpPr>
        <p:spPr>
          <a:xfrm>
            <a:off x="1817717" y="1056068"/>
            <a:ext cx="297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 err="1"/>
              <a:t>Thresholded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24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6B18D9-AE70-814B-BF56-48B235AC2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9EA3912-5875-B14C-BF1C-A092FF39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Google Colaboratory </a:t>
            </a:r>
            <a:r>
              <a:rPr kumimoji="1" lang="ko-KR" altLang="en-US" dirty="0"/>
              <a:t>실습 환경 준비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C7D0BFB-A1BD-AB4F-BEC3-51B75118A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26209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 err="1"/>
              <a:t>drive.google.com</a:t>
            </a:r>
            <a:r>
              <a:rPr kumimoji="1" lang="ko-KR" altLang="en-US" dirty="0"/>
              <a:t> 로그인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https://goo.gl/RCJQeg</a:t>
            </a:r>
            <a:r>
              <a:rPr kumimoji="1" lang="ko-KR" altLang="en-US" dirty="0"/>
              <a:t> 접속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Tutorial 1-1 </a:t>
            </a:r>
            <a:r>
              <a:rPr kumimoji="1" lang="ko-KR" altLang="en-US" dirty="0"/>
              <a:t>더블 클릭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연결 프로그램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Colaboratory 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왼쪽 상단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실습 모드에서 열기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클릭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셀 실행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각 셀의 재생 버튼 또는 단축키 사용</a:t>
            </a:r>
            <a:r>
              <a:rPr kumimoji="1" lang="en-US" altLang="ko-KR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2F9637-C614-FF45-8CB9-7C6781A33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9" t="13455" r="7247"/>
          <a:stretch/>
        </p:blipFill>
        <p:spPr>
          <a:xfrm>
            <a:off x="670722" y="4039837"/>
            <a:ext cx="2757080" cy="1783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35E1A-61E4-3B4A-97C3-8BB97AC4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00" y="4041704"/>
            <a:ext cx="4570399" cy="17812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EF2384-02CC-194F-A53B-D62A33CB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32" y="3982076"/>
            <a:ext cx="2713758" cy="267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143AD2-31BD-644A-8494-3386BF5CBC73}"/>
              </a:ext>
            </a:extLst>
          </p:cNvPr>
          <p:cNvSpPr/>
          <p:nvPr/>
        </p:nvSpPr>
        <p:spPr>
          <a:xfrm>
            <a:off x="1131570" y="4812030"/>
            <a:ext cx="202311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673A25-FF75-1949-8AD1-1326322ED91C}"/>
              </a:ext>
            </a:extLst>
          </p:cNvPr>
          <p:cNvSpPr/>
          <p:nvPr/>
        </p:nvSpPr>
        <p:spPr>
          <a:xfrm>
            <a:off x="4137660" y="4960620"/>
            <a:ext cx="1840230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55227C-C550-C945-B8FC-977EE5EA12A4}"/>
              </a:ext>
            </a:extLst>
          </p:cNvPr>
          <p:cNvSpPr/>
          <p:nvPr/>
        </p:nvSpPr>
        <p:spPr>
          <a:xfrm>
            <a:off x="8903970" y="4274820"/>
            <a:ext cx="2080260" cy="12496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91276A4D-43D8-5048-9930-F87F7B6E83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45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ICA Spatial Map </a:t>
            </a:r>
            <a:endParaRPr lang="ko-KR" altLang="en-US" sz="32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817717" y="1056068"/>
            <a:ext cx="297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 err="1"/>
              <a:t>Thresholded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17717" y="1658959"/>
            <a:ext cx="8304574" cy="4600356"/>
            <a:chOff x="1299813" y="1658959"/>
            <a:chExt cx="8304574" cy="4600356"/>
          </a:xfrm>
        </p:grpSpPr>
        <p:grpSp>
          <p:nvGrpSpPr>
            <p:cNvPr id="3" name="그룹 2"/>
            <p:cNvGrpSpPr/>
            <p:nvPr/>
          </p:nvGrpSpPr>
          <p:grpSpPr>
            <a:xfrm>
              <a:off x="3005391" y="1658959"/>
              <a:ext cx="6598996" cy="4600356"/>
              <a:chOff x="3005391" y="1658959"/>
              <a:chExt cx="6598996" cy="460035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" t="7086" b="10769"/>
              <a:stretch/>
            </p:blipFill>
            <p:spPr>
              <a:xfrm>
                <a:off x="3005391" y="1658959"/>
                <a:ext cx="6598996" cy="22673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0" t="9675" r="3459" b="6625"/>
              <a:stretch/>
            </p:blipFill>
            <p:spPr>
              <a:xfrm>
                <a:off x="3005393" y="4056654"/>
                <a:ext cx="6598994" cy="2202661"/>
              </a:xfrm>
              <a:prstGeom prst="rect">
                <a:avLst/>
              </a:prstGeom>
            </p:spPr>
          </p:pic>
        </p:grpSp>
        <p:sp>
          <p:nvSpPr>
            <p:cNvPr id="12" name="텍스트 상자 11"/>
            <p:cNvSpPr txBox="1"/>
            <p:nvPr/>
          </p:nvSpPr>
          <p:spPr>
            <a:xfrm>
              <a:off x="1299813" y="2423252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1299813" y="4696319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24</a:t>
              </a:r>
              <a:endParaRPr lang="ko-KR" altLang="en-US" b="1" dirty="0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요약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58242" y="798228"/>
            <a:ext cx="8965190" cy="5684477"/>
            <a:chOff x="1458242" y="798228"/>
            <a:chExt cx="8965190" cy="5684477"/>
          </a:xfrm>
        </p:grpSpPr>
        <p:sp>
          <p:nvSpPr>
            <p:cNvPr id="182" name="모서리가 둥근 직사각형 181"/>
            <p:cNvSpPr/>
            <p:nvPr/>
          </p:nvSpPr>
          <p:spPr>
            <a:xfrm>
              <a:off x="6030510" y="940157"/>
              <a:ext cx="4378275" cy="2685756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5" name="텍스트 상자 184"/>
            <p:cNvSpPr txBox="1"/>
            <p:nvPr/>
          </p:nvSpPr>
          <p:spPr>
            <a:xfrm>
              <a:off x="7037837" y="801094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Stacked auto-encoder</a:t>
              </a:r>
              <a:endParaRPr lang="ko-KR" altLang="en-US" sz="1400" b="1" dirty="0"/>
            </a:p>
          </p:txBody>
        </p:sp>
        <p:grpSp>
          <p:nvGrpSpPr>
            <p:cNvPr id="193" name="그룹 192"/>
            <p:cNvGrpSpPr/>
            <p:nvPr/>
          </p:nvGrpSpPr>
          <p:grpSpPr>
            <a:xfrm>
              <a:off x="6115149" y="1112394"/>
              <a:ext cx="4017953" cy="2288224"/>
              <a:chOff x="4721938" y="2597189"/>
              <a:chExt cx="4254061" cy="2762987"/>
            </a:xfrm>
          </p:grpSpPr>
          <p:sp>
            <p:nvSpPr>
              <p:cNvPr id="199" name="텍스트 상자 198"/>
              <p:cNvSpPr txBox="1"/>
              <p:nvPr/>
            </p:nvSpPr>
            <p:spPr>
              <a:xfrm>
                <a:off x="4721938" y="5025705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Input</a:t>
                </a:r>
                <a:endParaRPr lang="ko-KR" altLang="en-US" sz="1200" dirty="0"/>
              </a:p>
            </p:txBody>
          </p:sp>
          <p:sp>
            <p:nvSpPr>
              <p:cNvPr id="200" name="텍스트 상자 199"/>
              <p:cNvSpPr txBox="1"/>
              <p:nvPr/>
            </p:nvSpPr>
            <p:spPr>
              <a:xfrm>
                <a:off x="7905735" y="5022257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Output</a:t>
                </a:r>
                <a:endParaRPr lang="ko-KR" altLang="en-US" sz="1200" dirty="0"/>
              </a:p>
            </p:txBody>
          </p:sp>
          <p:grpSp>
            <p:nvGrpSpPr>
              <p:cNvPr id="201" name="그룹 200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273" name="그룹 27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8" name="그룹 297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00" name="타원 299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1" name="타원 300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2" name="타원 301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3" name="타원 302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9" name="타원 298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4" name="그룹 27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2" name="그룹 29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94" name="타원 2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5" name="타원 2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6" name="타원 2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7" name="타원 2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3" name="타원 29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5" name="그룹 27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89" name="타원 28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0" name="타원 28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1" name="타원 290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6" name="그룹 27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83" name="타원 28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4" name="타원 28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5" name="타원 28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7" name="타원 286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7" name="그룹 27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79" name="타원 27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0" name="타원 27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1" name="타원 280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2" name="타원 281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cxnSp>
            <p:nvCxnSpPr>
              <p:cNvPr id="202" name="직선 연결선[R] 201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[R] 202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[R] 203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[R] 204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[R] 205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[R] 206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[R] 207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[R] 208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[R] 209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[R] 210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[R] 211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[R] 212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[R] 21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[R] 21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[R] 21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[R] 21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[R] 21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[R] 21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[R] 22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[R] 22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[R] 22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[R] 22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[R] 22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[R] 22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[R] 22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[R] 22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[R] 22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[R] 22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[R] 23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[R] 23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[R] 23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[R] 23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[R] 23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[R] 23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[R] 23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[R] 23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[R] 23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[R] 24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[R] 24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[R] 24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[R] 24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[R] 24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[R] 24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[R] 24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[R] 24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[R] 24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[R] 24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[R] 25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[R] 25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[R] 25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[R] 25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[R] 25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[R] 25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[R] 25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[R] 25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[R] 26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[R] 26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3" name="그룹 26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271" name="텍스트 상자 270"/>
                <p:cNvSpPr txBox="1"/>
                <p:nvPr/>
              </p:nvSpPr>
              <p:spPr>
                <a:xfrm>
                  <a:off x="4200523" y="2598348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cxnSp>
              <p:nvCxnSpPr>
                <p:cNvPr id="272" name="직선 화살표 연결선 27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그룹 26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269" name="텍스트 상자 268"/>
                <p:cNvSpPr txBox="1"/>
                <p:nvPr/>
              </p:nvSpPr>
              <p:spPr>
                <a:xfrm>
                  <a:off x="7182142" y="2597189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cxnSp>
              <p:nvCxnSpPr>
                <p:cNvPr id="270" name="직선 화살표 연결선 26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그룹 264"/>
              <p:cNvGrpSpPr/>
              <p:nvPr/>
            </p:nvGrpSpPr>
            <p:grpSpPr>
              <a:xfrm>
                <a:off x="5527952" y="4856252"/>
                <a:ext cx="2682798" cy="336012"/>
                <a:chOff x="5527952" y="4856252"/>
                <a:chExt cx="2682798" cy="336012"/>
              </a:xfrm>
            </p:grpSpPr>
            <p:sp>
              <p:nvSpPr>
                <p:cNvPr id="266" name="텍스트 상자 265"/>
                <p:cNvSpPr txBox="1"/>
                <p:nvPr/>
              </p:nvSpPr>
              <p:spPr>
                <a:xfrm>
                  <a:off x="5527952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Hidden1</a:t>
                  </a:r>
                  <a:endParaRPr lang="ko-KR" altLang="en-US" sz="1200" dirty="0"/>
                </a:p>
              </p:txBody>
            </p:sp>
            <p:sp>
              <p:nvSpPr>
                <p:cNvPr id="267" name="텍스트 상자 266"/>
                <p:cNvSpPr txBox="1"/>
                <p:nvPr/>
              </p:nvSpPr>
              <p:spPr>
                <a:xfrm>
                  <a:off x="6340664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Hidden2</a:t>
                  </a:r>
                  <a:endParaRPr lang="ko-KR" altLang="en-US" sz="1200" dirty="0"/>
                </a:p>
              </p:txBody>
            </p:sp>
            <p:sp>
              <p:nvSpPr>
                <p:cNvPr id="268" name="텍스트 상자 267"/>
                <p:cNvSpPr txBox="1"/>
                <p:nvPr/>
              </p:nvSpPr>
              <p:spPr>
                <a:xfrm>
                  <a:off x="7140486" y="4856252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Hidden3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94" name="텍스트 상자 193"/>
            <p:cNvSpPr txBox="1"/>
            <p:nvPr/>
          </p:nvSpPr>
          <p:spPr>
            <a:xfrm>
              <a:off x="6492348" y="2215393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5" name="텍스트 상자 194"/>
            <p:cNvSpPr txBox="1"/>
            <p:nvPr/>
          </p:nvSpPr>
          <p:spPr>
            <a:xfrm>
              <a:off x="7254651" y="2358126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6" name="텍스트 상자 195"/>
            <p:cNvSpPr txBox="1"/>
            <p:nvPr/>
          </p:nvSpPr>
          <p:spPr>
            <a:xfrm>
              <a:off x="8013656" y="2234298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7" name="텍스트 상자 196"/>
            <p:cNvSpPr txBox="1"/>
            <p:nvPr/>
          </p:nvSpPr>
          <p:spPr>
            <a:xfrm>
              <a:off x="8755925" y="236066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8" name="텍스트 상자 197"/>
            <p:cNvSpPr txBox="1"/>
            <p:nvPr/>
          </p:nvSpPr>
          <p:spPr>
            <a:xfrm>
              <a:off x="9507859" y="221997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471926" y="798228"/>
              <a:ext cx="4378275" cy="2839310"/>
              <a:chOff x="1471926" y="720954"/>
              <a:chExt cx="4378275" cy="2839310"/>
            </a:xfrm>
          </p:grpSpPr>
          <p:sp>
            <p:nvSpPr>
              <p:cNvPr id="181" name="모서리가 둥근 직사각형 18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304" name="그룹 303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309" name="그룹 308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60" name="그룹 359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62" name="타원 36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3" name="타원 36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4" name="타원 363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5" name="타원 364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61" name="타원 360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0" name="그룹 309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54" name="그룹 353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56" name="타원 355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7" name="타원 356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8" name="타원 357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9" name="타원 358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55" name="타원 354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1" name="그룹 310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351" name="타원 35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2" name="타원 35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3" name="타원 352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312" name="직선 연결선[R] 311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직선 연결선[R] 312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직선 연결선[R] 313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직선 연결선[R] 314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직선 연결선[R] 315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연결선[R] 316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[R] 317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직선 연결선[R] 318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직선 연결선[R] 319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연결선[R] 320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직선 연결선[R] 321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직선 연결선[R] 322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직선 연결선[R] 323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직선 연결선[R] 324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직선 연결선[R] 325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직선 연결선[R] 326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직선 연결선[R] 327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직선 연결선[R] 328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직선 연결선[R] 329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[R] 330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직선 연결선[R] 331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직선 연결선[R] 332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33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[R] 334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직선 연결선[R] 335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[R] 336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[R] 337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직선 연결선[R] 338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직선 연결선[R] 339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직선 연결선[R] 340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텍스트 상자 341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343" name="텍스트 상자 342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344" name="텍스트 상자 343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345" name="그룹 344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349" name="텍스트 상자 348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50" name="직선 화살표 연결선 349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6" name="그룹 345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347" name="텍스트 상자 346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48" name="직선 화살표 연결선 347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5" name="그룹 304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306" name="텍스트 상자 305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7" name="텍스트 상자 306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8" name="텍스트 상자 307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184" name="텍스트 상자 18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Auto-encoder</a:t>
                </a:r>
                <a:endParaRPr lang="ko-KR" altLang="en-US" sz="1400" b="1" dirty="0"/>
              </a:p>
            </p:txBody>
          </p:sp>
        </p:grpSp>
        <p:grpSp>
          <p:nvGrpSpPr>
            <p:cNvPr id="490" name="그룹 489"/>
            <p:cNvGrpSpPr/>
            <p:nvPr/>
          </p:nvGrpSpPr>
          <p:grpSpPr>
            <a:xfrm>
              <a:off x="1458242" y="3643395"/>
              <a:ext cx="4378275" cy="2839310"/>
              <a:chOff x="1471926" y="720954"/>
              <a:chExt cx="4378275" cy="2839310"/>
            </a:xfrm>
          </p:grpSpPr>
          <p:sp>
            <p:nvSpPr>
              <p:cNvPr id="491" name="모서리가 둥근 직사각형 49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492" name="그룹 491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500" name="그룹 499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51" name="그룹 550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53" name="타원 552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4" name="타원 553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5" name="타원 554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6" name="타원 555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52" name="타원 551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1" name="그룹 500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45" name="그룹 54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47" name="타원 54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8" name="타원 54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9" name="타원 54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0" name="타원 54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46" name="타원 54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2" name="그룹 501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542" name="타원 54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3" name="타원 54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4" name="타원 543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503" name="직선 연결선[R] 502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직선 연결선[R] 503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직선 연결선[R] 504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직선 연결선[R] 505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직선 연결선[R] 506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직선 연결선[R] 507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[R] 508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직선 연결선[R] 509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직선 연결선[R] 510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직선 연결선[R] 511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직선 연결선[R] 512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직선 연결선[R] 513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직선 연결선[R] 514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직선 연결선[R] 515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직선 연결선[R] 516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직선 연결선[R] 517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직선 연결선[R] 518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직선 연결선[R] 519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직선 연결선[R] 520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직선 연결선[R] 521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직선 연결선[R] 522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직선 연결선[R] 523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직선 연결선[R] 524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직선 연결선[R] 525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직선 연결선[R] 526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직선 연결선[R] 527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직선 연결선[R] 528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직선 연결선[R] 529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직선 연결선[R] 530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직선 연결선[R] 531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3" name="텍스트 상자 532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534" name="텍스트 상자 533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35" name="텍스트 상자 534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536" name="그룹 535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540" name="텍스트 상자 539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41" name="직선 화살표 연결선 540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그룹 536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538" name="텍스트 상자 537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39" name="직선 화살표 연결선 538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3" name="그룹 492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497" name="텍스트 상자 496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8" name="텍스트 상자 497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9" name="텍스트 상자 498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494" name="텍스트 상자 49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L2 regularization</a:t>
                </a:r>
                <a:endParaRPr lang="ko-KR" altLang="en-US" sz="1400" b="1" dirty="0"/>
              </a:p>
            </p:txBody>
          </p:sp>
        </p:grpSp>
        <p:sp>
          <p:nvSpPr>
            <p:cNvPr id="558" name="모서리가 둥근 직사각형 557"/>
            <p:cNvSpPr/>
            <p:nvPr/>
          </p:nvSpPr>
          <p:spPr>
            <a:xfrm>
              <a:off x="3782042" y="4536343"/>
              <a:ext cx="901485" cy="1286211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559" name="모서리가 둥근 직사각형 558"/>
            <p:cNvSpPr/>
            <p:nvPr/>
          </p:nvSpPr>
          <p:spPr>
            <a:xfrm>
              <a:off x="2598861" y="4529215"/>
              <a:ext cx="889767" cy="128187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grpSp>
          <p:nvGrpSpPr>
            <p:cNvPr id="370" name="그룹 369"/>
            <p:cNvGrpSpPr/>
            <p:nvPr/>
          </p:nvGrpSpPr>
          <p:grpSpPr>
            <a:xfrm>
              <a:off x="6027343" y="3811556"/>
              <a:ext cx="4396089" cy="2659346"/>
              <a:chOff x="506011" y="2631576"/>
              <a:chExt cx="5360909" cy="3242999"/>
            </a:xfrm>
          </p:grpSpPr>
          <p:sp>
            <p:nvSpPr>
              <p:cNvPr id="371" name="모서리가 둥근 직사각형 370"/>
              <p:cNvSpPr/>
              <p:nvPr/>
            </p:nvSpPr>
            <p:spPr>
              <a:xfrm>
                <a:off x="506011" y="2631576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2" name="텍스트 상자 371"/>
              <p:cNvSpPr txBox="1"/>
              <p:nvPr/>
            </p:nvSpPr>
            <p:spPr>
              <a:xfrm>
                <a:off x="1092077" y="5238984"/>
                <a:ext cx="12377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/>
                  <a:t>Input</a:t>
                </a:r>
                <a:endParaRPr lang="ko-KR" altLang="en-US" sz="1200" dirty="0"/>
              </a:p>
            </p:txBody>
          </p:sp>
          <p:grpSp>
            <p:nvGrpSpPr>
              <p:cNvPr id="373" name="그룹 372"/>
              <p:cNvGrpSpPr/>
              <p:nvPr/>
            </p:nvGrpSpPr>
            <p:grpSpPr>
              <a:xfrm>
                <a:off x="1454280" y="2811629"/>
                <a:ext cx="3754410" cy="3003190"/>
                <a:chOff x="1454280" y="2811629"/>
                <a:chExt cx="3754410" cy="3003190"/>
              </a:xfrm>
            </p:grpSpPr>
            <p:grpSp>
              <p:nvGrpSpPr>
                <p:cNvPr id="495" name="그룹 494"/>
                <p:cNvGrpSpPr/>
                <p:nvPr/>
              </p:nvGrpSpPr>
              <p:grpSpPr>
                <a:xfrm>
                  <a:off x="1454280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7" name="타원 64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8" name="타원 64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9" name="타원 64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50" name="타원 64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496" name="타원 495"/>
                <p:cNvSpPr/>
                <p:nvPr/>
              </p:nvSpPr>
              <p:spPr>
                <a:xfrm>
                  <a:off x="1454280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557" name="그룹 556"/>
                <p:cNvGrpSpPr/>
                <p:nvPr/>
              </p:nvGrpSpPr>
              <p:grpSpPr>
                <a:xfrm>
                  <a:off x="4397554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3" name="타원 64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4" name="타원 64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5" name="타원 64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6" name="타원 645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561" name="타원 560"/>
                <p:cNvSpPr/>
                <p:nvPr/>
              </p:nvSpPr>
              <p:spPr>
                <a:xfrm>
                  <a:off x="4397554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562" name="직선 연결선[R] 561"/>
                <p:cNvCxnSpPr/>
                <p:nvPr/>
              </p:nvCxnSpPr>
              <p:spPr>
                <a:xfrm flipV="1">
                  <a:off x="1838819" y="3322151"/>
                  <a:ext cx="1075507" cy="22768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직선 연결선[R] 562"/>
                <p:cNvCxnSpPr/>
                <p:nvPr/>
              </p:nvCxnSpPr>
              <p:spPr>
                <a:xfrm flipV="1">
                  <a:off x="1838819" y="3322151"/>
                  <a:ext cx="1075507" cy="57058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직선 연결선[R] 563"/>
                <p:cNvCxnSpPr/>
                <p:nvPr/>
              </p:nvCxnSpPr>
              <p:spPr>
                <a:xfrm flipV="1">
                  <a:off x="1838819" y="3322151"/>
                  <a:ext cx="1075507" cy="90309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직선 연결선[R] 564"/>
                <p:cNvCxnSpPr/>
                <p:nvPr/>
              </p:nvCxnSpPr>
              <p:spPr>
                <a:xfrm flipV="1">
                  <a:off x="1838819" y="4002640"/>
                  <a:ext cx="1075507" cy="71098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직선 연결선[R] 565"/>
                <p:cNvCxnSpPr/>
                <p:nvPr/>
              </p:nvCxnSpPr>
              <p:spPr>
                <a:xfrm flipV="1">
                  <a:off x="1838819" y="3659740"/>
                  <a:ext cx="1075507" cy="138639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직선 연결선[R] 566"/>
                <p:cNvCxnSpPr/>
                <p:nvPr/>
              </p:nvCxnSpPr>
              <p:spPr>
                <a:xfrm>
                  <a:off x="1838819" y="35498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직선 연결선[R] 567"/>
                <p:cNvCxnSpPr/>
                <p:nvPr/>
              </p:nvCxnSpPr>
              <p:spPr>
                <a:xfrm flipV="1">
                  <a:off x="1838819" y="3659740"/>
                  <a:ext cx="1075507" cy="23299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직선 연결선[R] 568"/>
                <p:cNvCxnSpPr/>
                <p:nvPr/>
              </p:nvCxnSpPr>
              <p:spPr>
                <a:xfrm>
                  <a:off x="1838819" y="4225248"/>
                  <a:ext cx="1075507" cy="4008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직선 연결선[R] 569"/>
                <p:cNvCxnSpPr/>
                <p:nvPr/>
              </p:nvCxnSpPr>
              <p:spPr>
                <a:xfrm flipV="1">
                  <a:off x="1838819" y="4626094"/>
                  <a:ext cx="1075507" cy="875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직선 연결선[R] 570"/>
                <p:cNvCxnSpPr/>
                <p:nvPr/>
              </p:nvCxnSpPr>
              <p:spPr>
                <a:xfrm flipV="1">
                  <a:off x="1838819" y="4626094"/>
                  <a:ext cx="1075507" cy="42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직선 연결선[R] 571"/>
                <p:cNvCxnSpPr/>
                <p:nvPr/>
              </p:nvCxnSpPr>
              <p:spPr>
                <a:xfrm>
                  <a:off x="1838819" y="3549839"/>
                  <a:ext cx="1075507" cy="452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직선 연결선[R] 572"/>
                <p:cNvCxnSpPr/>
                <p:nvPr/>
              </p:nvCxnSpPr>
              <p:spPr>
                <a:xfrm>
                  <a:off x="1838819" y="3892739"/>
                  <a:ext cx="1067691" cy="107465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직선 연결선[R] 573"/>
                <p:cNvCxnSpPr/>
                <p:nvPr/>
              </p:nvCxnSpPr>
              <p:spPr>
                <a:xfrm>
                  <a:off x="1838819" y="4225248"/>
                  <a:ext cx="1067691" cy="74214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직선 연결선[R] 574"/>
                <p:cNvCxnSpPr/>
                <p:nvPr/>
              </p:nvCxnSpPr>
              <p:spPr>
                <a:xfrm>
                  <a:off x="1838819" y="4713622"/>
                  <a:ext cx="1067691" cy="25377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직선 연결선[R] 575"/>
                <p:cNvCxnSpPr/>
                <p:nvPr/>
              </p:nvCxnSpPr>
              <p:spPr>
                <a:xfrm flipV="1">
                  <a:off x="1838819" y="4967396"/>
                  <a:ext cx="1067691" cy="7873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직선 연결선[R] 576"/>
                <p:cNvCxnSpPr/>
                <p:nvPr/>
              </p:nvCxnSpPr>
              <p:spPr>
                <a:xfrm>
                  <a:off x="3298865" y="3322151"/>
                  <a:ext cx="1098689" cy="22768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직선 연결선[R] 577"/>
                <p:cNvCxnSpPr/>
                <p:nvPr/>
              </p:nvCxnSpPr>
              <p:spPr>
                <a:xfrm>
                  <a:off x="3298865" y="3322151"/>
                  <a:ext cx="1098689" cy="5705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직선 연결선[R] 578"/>
                <p:cNvCxnSpPr/>
                <p:nvPr/>
              </p:nvCxnSpPr>
              <p:spPr>
                <a:xfrm>
                  <a:off x="3298865" y="3322151"/>
                  <a:ext cx="1098689" cy="9030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직선 연결선[R] 579"/>
                <p:cNvCxnSpPr/>
                <p:nvPr/>
              </p:nvCxnSpPr>
              <p:spPr>
                <a:xfrm>
                  <a:off x="3298865" y="3322151"/>
                  <a:ext cx="1098689" cy="13914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직선 연결선[R] 580"/>
                <p:cNvCxnSpPr/>
                <p:nvPr/>
              </p:nvCxnSpPr>
              <p:spPr>
                <a:xfrm>
                  <a:off x="3298865" y="3322151"/>
                  <a:ext cx="1098689" cy="172398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직선 연결선[R] 581"/>
                <p:cNvCxnSpPr/>
                <p:nvPr/>
              </p:nvCxnSpPr>
              <p:spPr>
                <a:xfrm flipV="1">
                  <a:off x="3298865" y="3549841"/>
                  <a:ext cx="1098689" cy="4527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[R] 582"/>
                <p:cNvCxnSpPr/>
                <p:nvPr/>
              </p:nvCxnSpPr>
              <p:spPr>
                <a:xfrm flipV="1">
                  <a:off x="3298865" y="3892740"/>
                  <a:ext cx="1098689" cy="1099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직선 연결선[R] 583"/>
                <p:cNvCxnSpPr/>
                <p:nvPr/>
              </p:nvCxnSpPr>
              <p:spPr>
                <a:xfrm>
                  <a:off x="3298865" y="4002640"/>
                  <a:ext cx="1098689" cy="2226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직선 연결선[R] 584"/>
                <p:cNvCxnSpPr/>
                <p:nvPr/>
              </p:nvCxnSpPr>
              <p:spPr>
                <a:xfrm>
                  <a:off x="3298865" y="4002640"/>
                  <a:ext cx="1098689" cy="710982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직선 연결선[R] 585"/>
                <p:cNvCxnSpPr/>
                <p:nvPr/>
              </p:nvCxnSpPr>
              <p:spPr>
                <a:xfrm>
                  <a:off x="3298865" y="4002640"/>
                  <a:ext cx="1098689" cy="10434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직선 연결선[R] 586"/>
                <p:cNvCxnSpPr/>
                <p:nvPr/>
              </p:nvCxnSpPr>
              <p:spPr>
                <a:xfrm flipV="1">
                  <a:off x="3295526" y="3549840"/>
                  <a:ext cx="1102028" cy="17601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직선 연결선[R] 587"/>
                <p:cNvCxnSpPr/>
                <p:nvPr/>
              </p:nvCxnSpPr>
              <p:spPr>
                <a:xfrm flipV="1">
                  <a:off x="3295526" y="3892740"/>
                  <a:ext cx="1102028" cy="14172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직선 연결선[R] 588"/>
                <p:cNvCxnSpPr/>
                <p:nvPr/>
              </p:nvCxnSpPr>
              <p:spPr>
                <a:xfrm flipV="1">
                  <a:off x="3295526" y="4225248"/>
                  <a:ext cx="1102028" cy="10847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직선 연결선[R] 589"/>
                <p:cNvCxnSpPr/>
                <p:nvPr/>
              </p:nvCxnSpPr>
              <p:spPr>
                <a:xfrm flipV="1">
                  <a:off x="3295526" y="4713622"/>
                  <a:ext cx="1102028" cy="5963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직선 연결선[R] 590"/>
                <p:cNvCxnSpPr/>
                <p:nvPr/>
              </p:nvCxnSpPr>
              <p:spPr>
                <a:xfrm flipV="1">
                  <a:off x="3295526" y="5046131"/>
                  <a:ext cx="1102028" cy="2638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2" name="텍스트 상자 591"/>
                <p:cNvSpPr txBox="1"/>
                <p:nvPr/>
              </p:nvSpPr>
              <p:spPr>
                <a:xfrm>
                  <a:off x="3970956" y="5235538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93" name="텍스트 상자 592"/>
                <p:cNvSpPr txBox="1"/>
                <p:nvPr/>
              </p:nvSpPr>
              <p:spPr>
                <a:xfrm>
                  <a:off x="2487728" y="5537820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sp>
              <p:nvSpPr>
                <p:cNvPr id="594" name="텍스트 상자 593"/>
                <p:cNvSpPr txBox="1"/>
                <p:nvPr/>
              </p:nvSpPr>
              <p:spPr>
                <a:xfrm>
                  <a:off x="1891726" y="2811629"/>
                  <a:ext cx="10229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sp>
              <p:nvSpPr>
                <p:cNvPr id="595" name="텍스트 상자 594"/>
                <p:cNvSpPr txBox="1"/>
                <p:nvPr/>
              </p:nvSpPr>
              <p:spPr>
                <a:xfrm>
                  <a:off x="3188580" y="2820236"/>
                  <a:ext cx="12377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sp>
              <p:nvSpPr>
                <p:cNvPr id="596" name="텍스트 상자 595"/>
                <p:cNvSpPr txBox="1"/>
                <p:nvPr/>
              </p:nvSpPr>
              <p:spPr>
                <a:xfrm>
                  <a:off x="1531899" y="4145720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597" name="텍스트 상자 596"/>
                <p:cNvSpPr txBox="1"/>
                <p:nvPr/>
              </p:nvSpPr>
              <p:spPr>
                <a:xfrm>
                  <a:off x="4484546" y="4148885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grpSp>
              <p:nvGrpSpPr>
                <p:cNvPr id="598" name="그룹 597"/>
                <p:cNvGrpSpPr/>
                <p:nvPr/>
              </p:nvGrpSpPr>
              <p:grpSpPr>
                <a:xfrm>
                  <a:off x="1827020" y="3227719"/>
                  <a:ext cx="2567870" cy="0"/>
                  <a:chOff x="1827020" y="3227719"/>
                  <a:chExt cx="2567870" cy="0"/>
                </a:xfrm>
              </p:grpSpPr>
              <p:cxnSp>
                <p:nvCxnSpPr>
                  <p:cNvPr id="641" name="직선 화살표 연결선 640"/>
                  <p:cNvCxnSpPr/>
                  <p:nvPr/>
                </p:nvCxnSpPr>
                <p:spPr>
                  <a:xfrm>
                    <a:off x="182702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직선 화살표 연결선 641"/>
                  <p:cNvCxnSpPr/>
                  <p:nvPr/>
                </p:nvCxnSpPr>
                <p:spPr>
                  <a:xfrm>
                    <a:off x="341675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9" name="직선 연결선[R] 598"/>
                <p:cNvCxnSpPr/>
                <p:nvPr/>
              </p:nvCxnSpPr>
              <p:spPr>
                <a:xfrm>
                  <a:off x="1845630" y="5054915"/>
                  <a:ext cx="1065357" cy="25510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직선 연결선[R] 599"/>
                <p:cNvCxnSpPr/>
                <p:nvPr/>
              </p:nvCxnSpPr>
              <p:spPr>
                <a:xfrm flipV="1">
                  <a:off x="1838819" y="4002640"/>
                  <a:ext cx="1075507" cy="104349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직선 연결선[R] 600"/>
                <p:cNvCxnSpPr/>
                <p:nvPr/>
              </p:nvCxnSpPr>
              <p:spPr>
                <a:xfrm>
                  <a:off x="1842064" y="4710218"/>
                  <a:ext cx="1068923" cy="599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직선 연결선[R] 601"/>
                <p:cNvCxnSpPr/>
                <p:nvPr/>
              </p:nvCxnSpPr>
              <p:spPr>
                <a:xfrm>
                  <a:off x="1841563" y="4229899"/>
                  <a:ext cx="1069424" cy="1080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직선 연결선[R] 602"/>
                <p:cNvCxnSpPr/>
                <p:nvPr/>
              </p:nvCxnSpPr>
              <p:spPr>
                <a:xfrm>
                  <a:off x="1838819" y="3892739"/>
                  <a:ext cx="1072168" cy="14172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직선 연결선[R] 603"/>
                <p:cNvCxnSpPr/>
                <p:nvPr/>
              </p:nvCxnSpPr>
              <p:spPr>
                <a:xfrm>
                  <a:off x="1838819" y="3892739"/>
                  <a:ext cx="1075507" cy="7333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직선 연결선[R] 604"/>
                <p:cNvCxnSpPr/>
                <p:nvPr/>
              </p:nvCxnSpPr>
              <p:spPr>
                <a:xfrm>
                  <a:off x="1838819" y="38927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직선 연결선[R] 605"/>
                <p:cNvCxnSpPr/>
                <p:nvPr/>
              </p:nvCxnSpPr>
              <p:spPr>
                <a:xfrm flipV="1">
                  <a:off x="1831091" y="4002640"/>
                  <a:ext cx="1083235" cy="2188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직선 연결선[R] 606"/>
                <p:cNvCxnSpPr/>
                <p:nvPr/>
              </p:nvCxnSpPr>
              <p:spPr>
                <a:xfrm>
                  <a:off x="1838819" y="3549839"/>
                  <a:ext cx="1075507" cy="107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직선 연결선[R] 607"/>
                <p:cNvCxnSpPr/>
                <p:nvPr/>
              </p:nvCxnSpPr>
              <p:spPr>
                <a:xfrm>
                  <a:off x="1846547" y="3566891"/>
                  <a:ext cx="1059963" cy="140050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직선 연결선[R] 608"/>
                <p:cNvCxnSpPr/>
                <p:nvPr/>
              </p:nvCxnSpPr>
              <p:spPr>
                <a:xfrm>
                  <a:off x="1838819" y="3549839"/>
                  <a:ext cx="1072168" cy="17601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직선 연결선[R] 609"/>
                <p:cNvCxnSpPr/>
                <p:nvPr/>
              </p:nvCxnSpPr>
              <p:spPr>
                <a:xfrm>
                  <a:off x="1838819" y="3549839"/>
                  <a:ext cx="1051577" cy="17601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직선 연결선[R] 610"/>
                <p:cNvCxnSpPr/>
                <p:nvPr/>
              </p:nvCxnSpPr>
              <p:spPr>
                <a:xfrm flipV="1">
                  <a:off x="1841563" y="3322151"/>
                  <a:ext cx="1072763" cy="139487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직선 연결선[R] 611"/>
                <p:cNvCxnSpPr/>
                <p:nvPr/>
              </p:nvCxnSpPr>
              <p:spPr>
                <a:xfrm flipV="1">
                  <a:off x="1838819" y="3322151"/>
                  <a:ext cx="1075507" cy="17239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직선 연결선[R] 612"/>
                <p:cNvCxnSpPr/>
                <p:nvPr/>
              </p:nvCxnSpPr>
              <p:spPr>
                <a:xfrm flipV="1">
                  <a:off x="1845630" y="3659740"/>
                  <a:ext cx="1068696" cy="55178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직선 연결선[R] 613"/>
                <p:cNvCxnSpPr/>
                <p:nvPr/>
              </p:nvCxnSpPr>
              <p:spPr>
                <a:xfrm flipV="1">
                  <a:off x="1836552" y="3682601"/>
                  <a:ext cx="1065234" cy="103056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직선 연결선[R] 614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직선 연결선[R] 615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직선 연결선[R] 616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직선 연결선[R] 617"/>
                <p:cNvCxnSpPr/>
                <p:nvPr/>
              </p:nvCxnSpPr>
              <p:spPr>
                <a:xfrm flipV="1">
                  <a:off x="3291049" y="3549839"/>
                  <a:ext cx="1106505" cy="14175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직선 연결선[R] 618"/>
                <p:cNvCxnSpPr/>
                <p:nvPr/>
              </p:nvCxnSpPr>
              <p:spPr>
                <a:xfrm flipV="1">
                  <a:off x="3298865" y="3549839"/>
                  <a:ext cx="1098689" cy="107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직선 연결선[R] 619"/>
                <p:cNvCxnSpPr/>
                <p:nvPr/>
              </p:nvCxnSpPr>
              <p:spPr>
                <a:xfrm flipV="1">
                  <a:off x="3298865" y="3892739"/>
                  <a:ext cx="1098689" cy="7333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직선 연결선[R] 620"/>
                <p:cNvCxnSpPr/>
                <p:nvPr/>
              </p:nvCxnSpPr>
              <p:spPr>
                <a:xfrm flipV="1">
                  <a:off x="3305721" y="4225248"/>
                  <a:ext cx="1091833" cy="4008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직선 연결선[R] 621"/>
                <p:cNvCxnSpPr/>
                <p:nvPr/>
              </p:nvCxnSpPr>
              <p:spPr>
                <a:xfrm>
                  <a:off x="3298865" y="4626094"/>
                  <a:ext cx="1098689" cy="875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직선 연결선[R] 622"/>
                <p:cNvCxnSpPr/>
                <p:nvPr/>
              </p:nvCxnSpPr>
              <p:spPr>
                <a:xfrm>
                  <a:off x="3312727" y="4620940"/>
                  <a:ext cx="1078580" cy="4084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직선 연결선[R] 623"/>
                <p:cNvCxnSpPr/>
                <p:nvPr/>
              </p:nvCxnSpPr>
              <p:spPr>
                <a:xfrm>
                  <a:off x="3291049" y="4967396"/>
                  <a:ext cx="1106505" cy="7873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직선 연결선[R] 624"/>
                <p:cNvCxnSpPr/>
                <p:nvPr/>
              </p:nvCxnSpPr>
              <p:spPr>
                <a:xfrm flipV="1">
                  <a:off x="3291049" y="4225248"/>
                  <a:ext cx="1106505" cy="74214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직선 연결선[R] 625"/>
                <p:cNvCxnSpPr/>
                <p:nvPr/>
              </p:nvCxnSpPr>
              <p:spPr>
                <a:xfrm>
                  <a:off x="3298865" y="3659740"/>
                  <a:ext cx="1098689" cy="5655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직선 연결선[R] 626"/>
                <p:cNvCxnSpPr/>
                <p:nvPr/>
              </p:nvCxnSpPr>
              <p:spPr>
                <a:xfrm flipV="1">
                  <a:off x="3291049" y="4713622"/>
                  <a:ext cx="1106505" cy="25377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직선 연결선[R] 627"/>
                <p:cNvCxnSpPr/>
                <p:nvPr/>
              </p:nvCxnSpPr>
              <p:spPr>
                <a:xfrm>
                  <a:off x="3298865" y="3659740"/>
                  <a:ext cx="1098689" cy="13863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직선 연결선[R] 628"/>
                <p:cNvCxnSpPr/>
                <p:nvPr/>
              </p:nvCxnSpPr>
              <p:spPr>
                <a:xfrm>
                  <a:off x="3298865" y="3659740"/>
                  <a:ext cx="1098689" cy="2329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직선 연결선[R] 629"/>
                <p:cNvCxnSpPr/>
                <p:nvPr/>
              </p:nvCxnSpPr>
              <p:spPr>
                <a:xfrm>
                  <a:off x="3298865" y="3659740"/>
                  <a:ext cx="1091758" cy="102270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[R] 630"/>
                <p:cNvCxnSpPr/>
                <p:nvPr/>
              </p:nvCxnSpPr>
              <p:spPr>
                <a:xfrm flipV="1">
                  <a:off x="3291049" y="3892739"/>
                  <a:ext cx="1106505" cy="10746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2" name="그룹 631"/>
                <p:cNvGrpSpPr/>
                <p:nvPr/>
              </p:nvGrpSpPr>
              <p:grpSpPr>
                <a:xfrm>
                  <a:off x="2805160" y="3133215"/>
                  <a:ext cx="611590" cy="2343058"/>
                  <a:chOff x="2805160" y="3272697"/>
                  <a:chExt cx="611590" cy="2343058"/>
                </a:xfrm>
              </p:grpSpPr>
              <p:sp>
                <p:nvSpPr>
                  <p:cNvPr id="633" name="타원 632"/>
                  <p:cNvSpPr/>
                  <p:nvPr/>
                </p:nvSpPr>
                <p:spPr>
                  <a:xfrm>
                    <a:off x="2914326" y="36329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4" name="타원 633"/>
                  <p:cNvSpPr/>
                  <p:nvPr/>
                </p:nvSpPr>
                <p:spPr>
                  <a:xfrm>
                    <a:off x="2914326" y="39758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5" name="타원 634"/>
                  <p:cNvSpPr/>
                  <p:nvPr/>
                </p:nvSpPr>
                <p:spPr>
                  <a:xfrm>
                    <a:off x="2914326" y="4599321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6" name="텍스트 상자 635"/>
                  <p:cNvSpPr txBox="1"/>
                  <p:nvPr/>
                </p:nvSpPr>
                <p:spPr>
                  <a:xfrm>
                    <a:off x="3011932" y="4119740"/>
                    <a:ext cx="353943" cy="651031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 anchor="ctr">
                    <a:spAutoFit/>
                  </a:bodyPr>
                  <a:lstStyle/>
                  <a:p>
                    <a:pPr algn="ctr"/>
                    <a:r>
                      <a:rPr lang="mr-IN" altLang="ko-KR" sz="1100" dirty="0"/>
                      <a:t>…</a:t>
                    </a:r>
                    <a:endParaRPr lang="ko-KR" altLang="en-US" sz="1100" dirty="0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2805160" y="3272697"/>
                    <a:ext cx="611590" cy="2343058"/>
                  </a:xfrm>
                  <a:prstGeom prst="roundRect">
                    <a:avLst/>
                  </a:prstGeom>
                  <a:noFill/>
                  <a:ln w="2222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400"/>
                  </a:p>
                </p:txBody>
              </p:sp>
              <p:sp>
                <p:nvSpPr>
                  <p:cNvPr id="638" name="타원 637"/>
                  <p:cNvSpPr/>
                  <p:nvPr/>
                </p:nvSpPr>
                <p:spPr>
                  <a:xfrm>
                    <a:off x="2914326" y="3295378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9" name="타원 638"/>
                  <p:cNvSpPr/>
                  <p:nvPr/>
                </p:nvSpPr>
                <p:spPr>
                  <a:xfrm>
                    <a:off x="2906510" y="4940623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0" name="타원 639"/>
                  <p:cNvSpPr/>
                  <p:nvPr/>
                </p:nvSpPr>
                <p:spPr>
                  <a:xfrm>
                    <a:off x="2910987" y="5283246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</p:grpSp>
        <p:sp>
          <p:nvSpPr>
            <p:cNvPr id="489" name="텍스트 상자 488"/>
            <p:cNvSpPr txBox="1"/>
            <p:nvPr/>
          </p:nvSpPr>
          <p:spPr>
            <a:xfrm>
              <a:off x="7046862" y="3645152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Sparse auto-encoder</a:t>
              </a:r>
              <a:endParaRPr lang="ko-KR" altLang="en-US" sz="1400" b="1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1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eunsong1210@korea.ac.kr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74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컨볼루션 네트워크 기반 </a:t>
            </a:r>
            <a:r>
              <a:rPr lang="en-US" altLang="ko-KR" dirty="0"/>
              <a:t>EEG </a:t>
            </a:r>
            <a:r>
              <a:rPr lang="ko-KR" altLang="en-US" dirty="0"/>
              <a:t>신호 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고원준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88981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BCI Competition IV-</a:t>
                </a:r>
                <a:r>
                  <a:rPr lang="en-US" altLang="ko-KR" dirty="0" err="1"/>
                  <a:t>IIa</a:t>
                </a:r>
                <a:r>
                  <a:rPr lang="en-US" altLang="ko-KR" dirty="0"/>
                  <a:t> </a:t>
                </a:r>
              </a:p>
              <a:p>
                <a:pPr algn="ctr"/>
                <a:r>
                  <a:rPr lang="en-US" altLang="ko-KR" sz="1600" dirty="0"/>
                  <a:t>Motor Imagery EEG</a:t>
                </a:r>
              </a:p>
              <a:p>
                <a:pPr algn="ctr"/>
                <a:r>
                  <a:rPr lang="en-US" altLang="ko-KR" sz="1400" dirty="0">
                    <a:latin typeface="+mn-ea"/>
                    <a:hlinkClick r:id="rId2"/>
                  </a:rPr>
                  <a:t>http://www.bbci.de/competition/iv/</a:t>
                </a:r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9</a:t>
                </a:r>
                <a:r>
                  <a:rPr lang="en-US" altLang="ko-KR" sz="1600" dirty="0">
                    <a:latin typeface="+mn-ea"/>
                  </a:rPr>
                  <a:t> subjects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22</a:t>
                </a:r>
                <a:r>
                  <a:rPr lang="en-US" altLang="ko-KR" sz="1600" dirty="0">
                    <a:latin typeface="+mn-ea"/>
                  </a:rPr>
                  <a:t> channels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4</a:t>
                </a:r>
                <a:r>
                  <a:rPr lang="en-US" altLang="ko-KR" sz="1600" dirty="0">
                    <a:latin typeface="+mn-ea"/>
                  </a:rPr>
                  <a:t> classes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ko-KR" altLang="en-US" sz="1400" dirty="0">
                    <a:latin typeface="+mn-ea"/>
                  </a:rPr>
                  <a:t>실습을 위해 </a:t>
                </a:r>
                <a:r>
                  <a:rPr lang="en-US" altLang="ko-KR" sz="1400" dirty="0">
                    <a:latin typeface="+mn-ea"/>
                  </a:rPr>
                  <a:t>subject 1</a:t>
                </a:r>
                <a:r>
                  <a:rPr lang="ko-KR" altLang="en-US" sz="1400" dirty="0">
                    <a:latin typeface="+mn-ea"/>
                  </a:rPr>
                  <a:t>의 왼손</a:t>
                </a:r>
                <a:r>
                  <a:rPr lang="en-US" altLang="ko-KR" sz="1400" dirty="0">
                    <a:latin typeface="+mn-ea"/>
                  </a:rPr>
                  <a:t>, </a:t>
                </a:r>
              </a:p>
              <a:p>
                <a:pPr marL="0" lvl="1" algn="ctr"/>
                <a:r>
                  <a:rPr lang="ko-KR" altLang="en-US" sz="1400" dirty="0">
                    <a:latin typeface="+mn-ea"/>
                  </a:rPr>
                  <a:t>오른손 </a:t>
                </a:r>
                <a:r>
                  <a:rPr lang="en-US" altLang="ko-KR" sz="1400" dirty="0">
                    <a:latin typeface="+mn-ea"/>
                  </a:rPr>
                  <a:t>motor imagery EEG</a:t>
                </a:r>
                <a:r>
                  <a:rPr lang="ko-KR" altLang="en-US" sz="1400" dirty="0">
                    <a:latin typeface="+mn-ea"/>
                  </a:rPr>
                  <a:t>를 사용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데이터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Deep </a:t>
                </a:r>
                <a:r>
                  <a:rPr lang="en-US" altLang="ko-KR" b="1" dirty="0" err="1">
                    <a:latin typeface="+mn-ea"/>
                  </a:rPr>
                  <a:t>ConvNet</a:t>
                </a:r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sz="1400" b="1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Schirrmeister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en-US" altLang="ko-KR" sz="1400" i="1" dirty="0">
                    <a:latin typeface="+mn-ea"/>
                  </a:rPr>
                  <a:t>et al., HBM</a:t>
                </a:r>
                <a:r>
                  <a:rPr lang="en-US" altLang="ko-KR" sz="1400" dirty="0">
                    <a:latin typeface="+mn-ea"/>
                  </a:rPr>
                  <a:t>, 2017</a:t>
                </a:r>
                <a:r>
                  <a:rPr lang="en-US" altLang="ko-KR" sz="1400" b="1" dirty="0">
                    <a:latin typeface="+mn-ea"/>
                  </a:rPr>
                  <a:t>]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네트워크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Activation Pattern</a:t>
                </a:r>
              </a:p>
              <a:p>
                <a:pPr algn="ctr"/>
                <a:r>
                  <a:rPr lang="en-US" altLang="ko-KR" sz="1400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Haufe</a:t>
                </a:r>
                <a:r>
                  <a:rPr lang="en-US" altLang="ko-KR" sz="1400" dirty="0">
                    <a:latin typeface="+mn-ea"/>
                  </a:rPr>
                  <a:t> et al., </a:t>
                </a:r>
                <a:r>
                  <a:rPr lang="en-US" altLang="ko-KR" sz="1400" dirty="0" err="1">
                    <a:latin typeface="+mn-ea"/>
                  </a:rPr>
                  <a:t>NeuroImage</a:t>
                </a:r>
                <a:r>
                  <a:rPr lang="en-US" altLang="ko-KR" sz="1400" dirty="0">
                    <a:latin typeface="+mn-ea"/>
                  </a:rPr>
                  <a:t>, 2014]</a:t>
                </a: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r>
                  <a:rPr lang="ko-KR" altLang="en-US" sz="1400" dirty="0">
                    <a:latin typeface="+mn-ea"/>
                  </a:rPr>
                  <a:t>오른손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왼손 </a:t>
                </a:r>
                <a:r>
                  <a:rPr lang="en-US" altLang="ko-KR" sz="1400" dirty="0">
                    <a:latin typeface="+mn-ea"/>
                  </a:rPr>
                  <a:t>motor imagery EEG</a:t>
                </a:r>
                <a:r>
                  <a:rPr lang="ko-KR" altLang="en-US" sz="1400" dirty="0">
                    <a:latin typeface="+mn-ea"/>
                  </a:rPr>
                  <a:t>에 활성화된 </a:t>
                </a:r>
                <a:r>
                  <a:rPr lang="ko-KR" altLang="en-US" sz="1400" dirty="0" err="1">
                    <a:latin typeface="+mn-ea"/>
                  </a:rPr>
                  <a:t>컨볼루션층의</a:t>
                </a:r>
                <a:r>
                  <a:rPr lang="ko-KR" altLang="en-US" sz="1400" dirty="0">
                    <a:latin typeface="+mn-ea"/>
                  </a:rPr>
                  <a:t> 지형도</a:t>
                </a: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컨볼루션층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해석</a:t>
                </a: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ko-KR" altLang="en-US" dirty="0" err="1">
                  <a:latin typeface="+mn-ea"/>
                </a:rPr>
                <a:t>컨볼루션</a:t>
              </a:r>
              <a:r>
                <a:rPr lang="ko-KR" altLang="en-US" dirty="0">
                  <a:latin typeface="+mn-ea"/>
                </a:rPr>
                <a:t> 네트워크를 이용한 </a:t>
              </a:r>
              <a:r>
                <a:rPr lang="en-US" altLang="ko-KR" dirty="0">
                  <a:latin typeface="+mn-ea"/>
                </a:rPr>
                <a:t>EEG </a:t>
              </a:r>
              <a:r>
                <a:rPr lang="ko-KR" altLang="en-US" dirty="0">
                  <a:latin typeface="+mn-ea"/>
                </a:rPr>
                <a:t>신호 분석 및 </a:t>
              </a:r>
              <a:r>
                <a:rPr lang="ko-KR" altLang="en-US" dirty="0" err="1">
                  <a:latin typeface="+mn-ea"/>
                </a:rPr>
                <a:t>공간축</a:t>
              </a:r>
              <a:r>
                <a:rPr lang="ko-KR" altLang="en-US" dirty="0">
                  <a:latin typeface="+mn-ea"/>
                </a:rPr>
                <a:t> </a:t>
              </a:r>
              <a:r>
                <a:rPr lang="ko-KR" altLang="en-US" dirty="0" err="1">
                  <a:latin typeface="+mn-ea"/>
                </a:rPr>
                <a:t>컨볼루션층</a:t>
              </a:r>
              <a:r>
                <a:rPr lang="ko-KR" altLang="en-US" dirty="0">
                  <a:latin typeface="+mn-ea"/>
                </a:rPr>
                <a:t> 해석</a:t>
              </a:r>
              <a:endParaRPr lang="en-US" altLang="ko-KR" dirty="0"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89" y="2959233"/>
            <a:ext cx="2225794" cy="674613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63" y="3462549"/>
            <a:ext cx="2702021" cy="2552793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 rotWithShape="1">
          <a:blip r:embed="rId5"/>
          <a:srcRect r="6243"/>
          <a:stretch/>
        </p:blipFill>
        <p:spPr>
          <a:xfrm>
            <a:off x="8561986" y="3277489"/>
            <a:ext cx="2139135" cy="896334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688" y="3966327"/>
            <a:ext cx="2633730" cy="14038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676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이용한 </a:t>
            </a:r>
            <a:r>
              <a:rPr lang="en-US" altLang="ko-KR" sz="3200" dirty="0"/>
              <a:t>EEG </a:t>
            </a:r>
            <a:r>
              <a:rPr lang="ko-KR" altLang="en-US" sz="3200" dirty="0"/>
              <a:t>분석 예시</a:t>
            </a:r>
            <a:endParaRPr lang="en-US" sz="3200" dirty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4671412" y="6224931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011350" y="4923763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Schirrmeister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HBM</a:t>
            </a:r>
            <a:r>
              <a:rPr lang="en-US" altLang="ko-KR" sz="1000" dirty="0"/>
              <a:t>, 2017]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70" y="4017452"/>
            <a:ext cx="6527800" cy="219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08" y="1056067"/>
            <a:ext cx="2871470" cy="3867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098562" y="-607633"/>
            <a:ext cx="2400300" cy="5727700"/>
          </a:xfrm>
          <a:prstGeom prst="rect">
            <a:avLst/>
          </a:prstGeom>
        </p:spPr>
      </p:pic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5312815" y="3430322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Supratak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IEEE-TNSRE</a:t>
            </a:r>
            <a:r>
              <a:rPr lang="en-US" altLang="ko-KR" sz="1000" dirty="0"/>
              <a:t>, 2017]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25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Fully</a:t>
            </a:r>
            <a:r>
              <a:rPr lang="ko-KR" altLang="en-US" sz="3200" dirty="0"/>
              <a:t> </a:t>
            </a:r>
            <a:r>
              <a:rPr lang="en-US" altLang="ko-KR" sz="3200" dirty="0"/>
              <a:t>Connected</a:t>
            </a:r>
            <a:r>
              <a:rPr lang="ko-KR" altLang="en-US" sz="3200" dirty="0"/>
              <a:t> </a:t>
            </a:r>
            <a:r>
              <a:rPr lang="en-US" altLang="ko-KR" sz="3200" dirty="0"/>
              <a:t>Layer</a:t>
            </a:r>
            <a:r>
              <a:rPr lang="ko-KR" altLang="en-US" sz="3200" dirty="0"/>
              <a:t> </a:t>
            </a:r>
            <a:r>
              <a:rPr lang="en-US" altLang="ko-KR" sz="3200" dirty="0"/>
              <a:t>vs.</a:t>
            </a:r>
            <a:r>
              <a:rPr lang="ko-KR" altLang="en-US" sz="3200" dirty="0"/>
              <a:t> </a:t>
            </a:r>
            <a:r>
              <a:rPr lang="en-US" altLang="ko-KR" sz="3200" dirty="0"/>
              <a:t>Convolutional</a:t>
            </a:r>
            <a:r>
              <a:rPr lang="ko-KR" altLang="en-US" sz="3200" dirty="0"/>
              <a:t> </a:t>
            </a:r>
            <a:r>
              <a:rPr lang="en-US" altLang="ko-KR" sz="3200" dirty="0"/>
              <a:t>Neural</a:t>
            </a:r>
            <a:r>
              <a:rPr lang="ko-KR" altLang="en-US" sz="3200" dirty="0"/>
              <a:t> </a:t>
            </a:r>
            <a:r>
              <a:rPr lang="en-US" altLang="ko-KR" sz="3200" dirty="0"/>
              <a:t>Network</a:t>
            </a:r>
            <a:endParaRPr lang="en-US" sz="3200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3"/>
          </p:nvPr>
        </p:nvSpPr>
        <p:spPr>
          <a:xfrm>
            <a:off x="507998" y="1253835"/>
            <a:ext cx="11273978" cy="4666154"/>
          </a:xfrm>
        </p:spPr>
        <p:txBody>
          <a:bodyPr/>
          <a:lstStyle/>
          <a:p>
            <a:r>
              <a:rPr lang="en-US" sz="1700" dirty="0"/>
              <a:t>Fully Connected Layer</a:t>
            </a:r>
            <a:r>
              <a:rPr lang="ko-KR" altLang="en-US" sz="1700" dirty="0"/>
              <a:t>는 </a:t>
            </a:r>
            <a:r>
              <a:rPr lang="en-US" altLang="ko-KR" sz="1700" dirty="0"/>
              <a:t>1</a:t>
            </a:r>
            <a:r>
              <a:rPr lang="ko-KR" altLang="en-US" sz="1700" dirty="0"/>
              <a:t>차원의 입력 데이터를 다루는 데에 최적화되어 있음</a:t>
            </a:r>
          </a:p>
          <a:p>
            <a:pPr lvl="1"/>
            <a:r>
              <a:rPr lang="ko-KR" altLang="en-US" sz="1600" dirty="0"/>
              <a:t>컨볼루션 네트워크</a:t>
            </a:r>
            <a:r>
              <a:rPr lang="en-US" altLang="ko-KR" sz="1600" dirty="0"/>
              <a:t>(CNN)</a:t>
            </a:r>
            <a:r>
              <a:rPr lang="ko-KR" altLang="en-US" sz="1600" dirty="0"/>
              <a:t>는 다차원의 정보를 다루기에 용이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1" y="1968608"/>
            <a:ext cx="11244943" cy="2797129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07998" y="5137992"/>
            <a:ext cx="11339849" cy="497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컨볼루션 네트워크는 </a:t>
            </a:r>
            <a:r>
              <a:rPr lang="en-US" altLang="ko-KR" sz="1700" dirty="0"/>
              <a:t>EEG </a:t>
            </a:r>
            <a:r>
              <a:rPr lang="ko-KR" altLang="en-US" sz="1700" dirty="0"/>
              <a:t>신호의 반복되는 패턴들을 </a:t>
            </a:r>
            <a:r>
              <a:rPr lang="en-US" altLang="ko-KR" sz="1700" dirty="0"/>
              <a:t>parameter sharing</a:t>
            </a:r>
            <a:r>
              <a:rPr lang="ko-KR" altLang="en-US" sz="1700" dirty="0"/>
              <a:t>을 통해 효율적으로 찾아낼 수 있음</a:t>
            </a:r>
          </a:p>
          <a:p>
            <a:endParaRPr lang="ko-KR" altLang="en-US" sz="1700" dirty="0"/>
          </a:p>
          <a:p>
            <a:r>
              <a:rPr lang="en-US" altLang="ko-KR" sz="1700" dirty="0"/>
              <a:t>EEG </a:t>
            </a:r>
            <a:r>
              <a:rPr lang="ko-KR" altLang="en-US" sz="1700" dirty="0"/>
              <a:t>신호에 함축되어 있는 공간축</a:t>
            </a:r>
            <a:r>
              <a:rPr lang="en-US" altLang="ko-KR" sz="1700" dirty="0"/>
              <a:t>,</a:t>
            </a:r>
            <a:r>
              <a:rPr lang="ko-KR" altLang="en-US" sz="1700" dirty="0"/>
              <a:t> 시간축 정보를 추출하기가 용이함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02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8" y="786363"/>
            <a:ext cx="3219718" cy="434331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52811" y="105606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</a:t>
            </a:r>
            <a:r>
              <a:rPr lang="en-US" altLang="ko-KR" dirty="0"/>
              <a:t>,</a:t>
            </a:r>
            <a:r>
              <a:rPr lang="ko-KR" altLang="en-US" dirty="0"/>
              <a:t> 공간축 컨볼루션을 이용하여 정보 추출 후 </a:t>
            </a:r>
            <a:r>
              <a:rPr lang="en-US" altLang="ko-KR" dirty="0"/>
              <a:t>pooling</a:t>
            </a:r>
            <a:r>
              <a:rPr lang="ko-KR" altLang="en-US" dirty="0"/>
              <a:t>을 이용하여 </a:t>
            </a:r>
            <a:r>
              <a:rPr lang="en-US" altLang="ko-KR" dirty="0" err="1"/>
              <a:t>downsampling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해석을 위한 공간축 컨볼루션 필터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2811" y="2353960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52811" y="3069841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52811" y="367167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여러 층에 걸친 컨볼루션으로 데이터의 </a:t>
            </a:r>
            <a:r>
              <a:rPr lang="en-US" altLang="ko-KR" sz="1400" dirty="0"/>
              <a:t>hierarchical</a:t>
            </a:r>
            <a:r>
              <a:rPr lang="ko-KR" altLang="en-US" sz="1400" dirty="0"/>
              <a:t>한 정보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52811" y="4524997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로 분류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82" y="5109327"/>
            <a:ext cx="2633730" cy="140389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052811" y="5704376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Activation pattern</a:t>
            </a:r>
            <a:r>
              <a:rPr lang="ko-KR" altLang="en-US" dirty="0"/>
              <a:t>을 이용한 해석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182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위한 </a:t>
            </a:r>
            <a:r>
              <a:rPr lang="en-US" altLang="ko-KR" sz="3200" dirty="0"/>
              <a:t>EEG</a:t>
            </a:r>
            <a:r>
              <a:rPr lang="ko-KR" altLang="en-US" sz="3200" dirty="0"/>
              <a:t> 표현법</a:t>
            </a:r>
            <a:endParaRPr lang="en-US" sz="3200" dirty="0"/>
          </a:p>
        </p:txBody>
      </p:sp>
      <p:pic>
        <p:nvPicPr>
          <p:cNvPr id="14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05176" y="3765395"/>
            <a:ext cx="5167770" cy="213307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505206" y="4186900"/>
            <a:ext cx="3637818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컨볼루션 커널 모양에 따라 시간축</a:t>
            </a:r>
            <a:r>
              <a:rPr lang="en-US" altLang="ko-KR" dirty="0"/>
              <a:t>(temporal),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공간축</a:t>
            </a:r>
            <a:r>
              <a:rPr lang="en-US" altLang="ko-KR" dirty="0"/>
              <a:t>(spatial),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차원 컨볼루션으로 나뉨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24389" y="997375"/>
            <a:ext cx="6999726" cy="2469975"/>
            <a:chOff x="208575" y="878890"/>
            <a:chExt cx="11131503" cy="3927945"/>
          </a:xfrm>
        </p:grpSpPr>
        <p:pic>
          <p:nvPicPr>
            <p:cNvPr id="17" name="그림 11">
              <a:extLst>
                <a:ext uri="{FF2B5EF4-FFF2-40B4-BE49-F238E27FC236}">
                  <a16:creationId xmlns:a16="http://schemas.microsoft.com/office/drawing/2014/main" id="{A9487665-CEAE-4574-8121-82E3E4475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V="1">
              <a:off x="6524508" y="2240331"/>
              <a:ext cx="4815570" cy="1184093"/>
            </a:xfrm>
            <a:prstGeom prst="rect">
              <a:avLst/>
            </a:prstGeom>
          </p:spPr>
        </p:pic>
        <p:grpSp>
          <p:nvGrpSpPr>
            <p:cNvPr id="18" name="그룹 23">
              <a:extLst>
                <a:ext uri="{FF2B5EF4-FFF2-40B4-BE49-F238E27FC236}">
                  <a16:creationId xmlns:a16="http://schemas.microsoft.com/office/drawing/2014/main" id="{85579357-6A6C-4D23-AB4C-8474182549B8}"/>
                </a:ext>
              </a:extLst>
            </p:cNvPr>
            <p:cNvGrpSpPr/>
            <p:nvPr/>
          </p:nvGrpSpPr>
          <p:grpSpPr>
            <a:xfrm>
              <a:off x="208575" y="878890"/>
              <a:ext cx="4427102" cy="3927945"/>
              <a:chOff x="208575" y="878890"/>
              <a:chExt cx="4427102" cy="3927945"/>
            </a:xfrm>
          </p:grpSpPr>
          <p:grpSp>
            <p:nvGrpSpPr>
              <p:cNvPr id="22" name="그룹 8">
                <a:extLst>
                  <a:ext uri="{FF2B5EF4-FFF2-40B4-BE49-F238E27FC236}">
                    <a16:creationId xmlns:a16="http://schemas.microsoft.com/office/drawing/2014/main" id="{D0FCC1A9-090E-4DC2-A6C9-E78379798A75}"/>
                  </a:ext>
                </a:extLst>
              </p:cNvPr>
              <p:cNvGrpSpPr/>
              <p:nvPr/>
            </p:nvGrpSpPr>
            <p:grpSpPr>
              <a:xfrm>
                <a:off x="208575" y="878890"/>
                <a:ext cx="4182910" cy="3927945"/>
                <a:chOff x="1007566" y="426129"/>
                <a:chExt cx="4182910" cy="3927945"/>
              </a:xfrm>
            </p:grpSpPr>
            <p:grpSp>
              <p:nvGrpSpPr>
                <p:cNvPr id="26" name="그룹 6">
                  <a:extLst>
                    <a:ext uri="{FF2B5EF4-FFF2-40B4-BE49-F238E27FC236}">
                      <a16:creationId xmlns:a16="http://schemas.microsoft.com/office/drawing/2014/main" id="{0DC914B4-8AA1-4441-8489-E842FCC15F5C}"/>
                    </a:ext>
                  </a:extLst>
                </p:cNvPr>
                <p:cNvGrpSpPr/>
                <p:nvPr/>
              </p:nvGrpSpPr>
              <p:grpSpPr>
                <a:xfrm>
                  <a:off x="1692675" y="426129"/>
                  <a:ext cx="3497801" cy="3447491"/>
                  <a:chOff x="227860" y="435007"/>
                  <a:chExt cx="3497801" cy="3447491"/>
                </a:xfrm>
              </p:grpSpPr>
              <p:sp>
                <p:nvSpPr>
                  <p:cNvPr id="29" name="직사각형 3">
                    <a:extLst>
                      <a:ext uri="{FF2B5EF4-FFF2-40B4-BE49-F238E27FC236}">
                        <a16:creationId xmlns:a16="http://schemas.microsoft.com/office/drawing/2014/main" id="{E24FDAFE-7795-4C28-A40C-941F4A363AE2}"/>
                      </a:ext>
                    </a:extLst>
                  </p:cNvPr>
                  <p:cNvSpPr/>
                  <p:nvPr/>
                </p:nvSpPr>
                <p:spPr>
                  <a:xfrm>
                    <a:off x="591844" y="435007"/>
                    <a:ext cx="3133817" cy="3133817"/>
                  </a:xfrm>
                  <a:prstGeom prst="rect">
                    <a:avLst/>
                  </a:prstGeom>
                  <a:solidFill>
                    <a:srgbClr val="4689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0" name="직사각형 4">
                    <a:extLst>
                      <a:ext uri="{FF2B5EF4-FFF2-40B4-BE49-F238E27FC236}">
                        <a16:creationId xmlns:a16="http://schemas.microsoft.com/office/drawing/2014/main" id="{F61F98BE-1723-4345-9259-F299FB8882C8}"/>
                      </a:ext>
                    </a:extLst>
                  </p:cNvPr>
                  <p:cNvSpPr/>
                  <p:nvPr/>
                </p:nvSpPr>
                <p:spPr>
                  <a:xfrm>
                    <a:off x="409852" y="591844"/>
                    <a:ext cx="3133817" cy="3133817"/>
                  </a:xfrm>
                  <a:prstGeom prst="rect">
                    <a:avLst/>
                  </a:prstGeom>
                  <a:solidFill>
                    <a:srgbClr val="179F5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1" name="직사각형 5">
                    <a:extLst>
                      <a:ext uri="{FF2B5EF4-FFF2-40B4-BE49-F238E27FC236}">
                        <a16:creationId xmlns:a16="http://schemas.microsoft.com/office/drawing/2014/main" id="{B6D0838A-B981-4219-8203-A3F5CD3215B3}"/>
                      </a:ext>
                    </a:extLst>
                  </p:cNvPr>
                  <p:cNvSpPr/>
                  <p:nvPr/>
                </p:nvSpPr>
                <p:spPr>
                  <a:xfrm>
                    <a:off x="227860" y="748681"/>
                    <a:ext cx="3133817" cy="3133817"/>
                  </a:xfrm>
                  <a:prstGeom prst="rect">
                    <a:avLst/>
                  </a:prstGeom>
                  <a:solidFill>
                    <a:srgbClr val="DE4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A5F996D-15ED-405D-BC51-63C17C6B6357}"/>
                    </a:ext>
                  </a:extLst>
                </p:cNvPr>
                <p:cNvSpPr txBox="1"/>
                <p:nvPr/>
              </p:nvSpPr>
              <p:spPr>
                <a:xfrm>
                  <a:off x="1007566" y="1993037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높이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C6E444F-9931-42BB-8DEF-0485082ECBBC}"/>
                    </a:ext>
                  </a:extLst>
                </p:cNvPr>
                <p:cNvSpPr txBox="1"/>
                <p:nvPr/>
              </p:nvSpPr>
              <p:spPr>
                <a:xfrm>
                  <a:off x="2936416" y="3913569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너비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B49A71-8731-4C06-BE9A-F6A2555ED7CF}"/>
                  </a:ext>
                </a:extLst>
              </p:cNvPr>
              <p:cNvSpPr txBox="1"/>
              <p:nvPr/>
            </p:nvSpPr>
            <p:spPr>
              <a:xfrm>
                <a:off x="3859142" y="427724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R</a:t>
                </a:r>
                <a:endParaRPr lang="ko-KR" altLang="en-US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9534-E9BC-4718-81CB-9F792E1510AB}"/>
                  </a:ext>
                </a:extLst>
              </p:cNvPr>
              <p:cNvSpPr txBox="1"/>
              <p:nvPr/>
            </p:nvSpPr>
            <p:spPr>
              <a:xfrm>
                <a:off x="4025787" y="4120411"/>
                <a:ext cx="449174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G</a:t>
                </a:r>
                <a:endParaRPr lang="ko-KR" altLang="en-US" sz="1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45C4F1-4D5F-4EE5-A5E2-C253C68D732D}"/>
                  </a:ext>
                </a:extLst>
              </p:cNvPr>
              <p:cNvSpPr txBox="1"/>
              <p:nvPr/>
            </p:nvSpPr>
            <p:spPr>
              <a:xfrm>
                <a:off x="4209448" y="396528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B</a:t>
                </a:r>
                <a:endParaRPr lang="ko-KR" altLang="en-US" sz="12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452286-3761-4B0A-AA46-43E69530A91B}"/>
                </a:ext>
              </a:extLst>
            </p:cNvPr>
            <p:cNvSpPr txBox="1"/>
            <p:nvPr/>
          </p:nvSpPr>
          <p:spPr>
            <a:xfrm>
              <a:off x="5763092" y="2630464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채널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E2B211-EE03-43C7-A2F2-3E75EED4D57E}"/>
                </a:ext>
              </a:extLst>
            </p:cNvPr>
            <p:cNvSpPr txBox="1"/>
            <p:nvPr/>
          </p:nvSpPr>
          <p:spPr>
            <a:xfrm>
              <a:off x="8609127" y="1870999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4673832" y="2527730"/>
              <a:ext cx="825630" cy="574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5391824" y="2880805"/>
            <a:ext cx="5751199" cy="5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높이</a:t>
            </a:r>
            <a:r>
              <a:rPr lang="en-US" altLang="ko-KR" dirty="0"/>
              <a:t>×</a:t>
            </a:r>
            <a:r>
              <a:rPr lang="ko-KR" altLang="en-US" dirty="0"/>
              <a:t>너비</a:t>
            </a:r>
            <a:r>
              <a:rPr lang="en-US" altLang="ko-KR" dirty="0"/>
              <a:t>×RGB]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[</a:t>
            </a:r>
            <a:r>
              <a:rPr lang="ko-KR" altLang="en-US" dirty="0"/>
              <a:t>채널</a:t>
            </a:r>
            <a:r>
              <a:rPr lang="en-US" altLang="ko-KR" dirty="0"/>
              <a:t>×</a:t>
            </a:r>
            <a:r>
              <a:rPr lang="ko-KR" altLang="en-US" dirty="0"/>
              <a:t>시간</a:t>
            </a:r>
            <a:r>
              <a:rPr lang="en-US" altLang="ko-KR" dirty="0"/>
              <a:t>×1(Feature map)]</a:t>
            </a:r>
            <a:endParaRPr lang="en-US" dirty="0"/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447533" y="5840314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72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DeepConvNet</a:t>
            </a:r>
            <a:r>
              <a:rPr lang="ko-KR" altLang="en-US" sz="3200" dirty="0"/>
              <a:t> </a:t>
            </a:r>
            <a:r>
              <a:rPr lang="en-US" sz="3200" dirty="0"/>
              <a:t>[</a:t>
            </a:r>
            <a:r>
              <a:rPr lang="en-US" sz="3200" dirty="0" err="1"/>
              <a:t>Schirrmeister</a:t>
            </a:r>
            <a:r>
              <a:rPr lang="en-US" sz="3200" dirty="0"/>
              <a:t> </a:t>
            </a:r>
            <a:r>
              <a:rPr lang="en-US" sz="3200" i="1" dirty="0"/>
              <a:t>et al</a:t>
            </a:r>
            <a:r>
              <a:rPr lang="en-US" sz="3200" dirty="0"/>
              <a:t>.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2017</a:t>
            </a:r>
            <a:r>
              <a:rPr lang="en-US" sz="3200" dirty="0"/>
              <a:t>]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9" y="751179"/>
            <a:ext cx="9509982" cy="4012883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9814" y="5079491"/>
            <a:ext cx="8607836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/>
              <a:t>시간축 정보 추출</a:t>
            </a:r>
            <a:r>
              <a:rPr lang="en-US" altLang="ko-KR" dirty="0"/>
              <a:t>(1×10 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</a:t>
            </a:r>
            <a:r>
              <a:rPr lang="en-US" altLang="ko-KR" dirty="0">
                <a:sym typeface="Wingdings" panose="05000000000000000000" pitchFamily="2" charset="2"/>
              </a:rPr>
              <a:t> 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25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공간축 정보 추출</a:t>
            </a:r>
            <a:r>
              <a:rPr lang="en-US" altLang="ko-KR" dirty="0"/>
              <a:t>(22×1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 </a:t>
            </a:r>
            <a:r>
              <a:rPr lang="ko-KR" altLang="en-US" dirty="0"/>
              <a:t>활성화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Max</a:t>
            </a:r>
            <a:r>
              <a:rPr lang="ko-KR" altLang="en-US" dirty="0"/>
              <a:t> </a:t>
            </a:r>
            <a:r>
              <a:rPr lang="en-US" altLang="ko-KR" dirty="0"/>
              <a:t>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89" y="4919641"/>
            <a:ext cx="3434366" cy="1191199"/>
          </a:xfrm>
          <a:prstGeom prst="rect">
            <a:avLst/>
          </a:prstGeom>
        </p:spPr>
      </p:pic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43323" y="310774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34248" y="1438103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4645116" y="286436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448127" y="2035082"/>
            <a:ext cx="4873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512</a:t>
            </a:r>
            <a:endParaRPr lang="ko-KR" altLang="en-US" sz="1400" dirty="0"/>
          </a:p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1209" y="381779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81209" y="453407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82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694B6D-1488-0D40-9042-CEDBA02366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BA661B-5B7C-0946-978A-5C37E76CCE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6410" y="2445846"/>
            <a:ext cx="5813866" cy="210733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b="1" dirty="0"/>
              <a:t>계산식</a:t>
            </a:r>
            <a:r>
              <a:rPr kumimoji="1" lang="ko-KR" altLang="en-US" dirty="0"/>
              <a:t>을</a:t>
            </a:r>
          </a:p>
          <a:p>
            <a:pPr marL="0" indent="0" algn="ctr">
              <a:buNone/>
            </a:pPr>
            <a:r>
              <a:rPr kumimoji="1" lang="en" altLang="ko-KR" b="1" dirty="0"/>
              <a:t>Tensor</a:t>
            </a:r>
            <a:r>
              <a:rPr kumimoji="1" lang="en" altLang="ko-KR" dirty="0"/>
              <a:t>: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형성된 그래프로</a:t>
            </a:r>
          </a:p>
          <a:p>
            <a:pPr marL="0" indent="0" algn="ctr">
              <a:buNone/>
            </a:pPr>
            <a:r>
              <a:rPr kumimoji="1" lang="en" altLang="ko-KR" b="1" dirty="0"/>
              <a:t>Flow</a:t>
            </a:r>
            <a:r>
              <a:rPr kumimoji="1" lang="en" altLang="ko-KR" dirty="0"/>
              <a:t>: </a:t>
            </a:r>
            <a:r>
              <a:rPr kumimoji="1" lang="ko-KR" altLang="en-US" dirty="0"/>
              <a:t>흘려 보내</a:t>
            </a:r>
          </a:p>
          <a:p>
            <a:pPr marL="0" indent="0" algn="ctr">
              <a:buNone/>
            </a:pPr>
            <a:r>
              <a:rPr kumimoji="1" lang="ko-KR" altLang="en-US" b="1" dirty="0"/>
              <a:t>풀어주는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라이브러리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4DD7C9-21B3-6E42-B6C1-886EEC3E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99" y="260728"/>
            <a:ext cx="1729088" cy="14736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605218C-7A77-D94A-8CEF-DE956A89D262}"/>
              </a:ext>
            </a:extLst>
          </p:cNvPr>
          <p:cNvGrpSpPr/>
          <p:nvPr/>
        </p:nvGrpSpPr>
        <p:grpSpPr>
          <a:xfrm>
            <a:off x="7875494" y="4126097"/>
            <a:ext cx="3155148" cy="1979532"/>
            <a:chOff x="6249452" y="4411980"/>
            <a:chExt cx="3155148" cy="19795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C8E8A3-A96F-FE40-91B0-D491E2648C93}"/>
                </a:ext>
              </a:extLst>
            </p:cNvPr>
            <p:cNvGrpSpPr/>
            <p:nvPr/>
          </p:nvGrpSpPr>
          <p:grpSpPr>
            <a:xfrm>
              <a:off x="6249452" y="4411980"/>
              <a:ext cx="3155148" cy="1979532"/>
              <a:chOff x="943428" y="3293914"/>
              <a:chExt cx="3155148" cy="197953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E4EDDD6-3C8F-EF4E-BE92-B8E648B106EA}"/>
                  </a:ext>
                </a:extLst>
              </p:cNvPr>
              <p:cNvSpPr/>
              <p:nvPr/>
            </p:nvSpPr>
            <p:spPr>
              <a:xfrm>
                <a:off x="943428" y="3293914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C06A226-0300-3740-83BF-3D686FB1E076}"/>
                  </a:ext>
                </a:extLst>
              </p:cNvPr>
              <p:cNvSpPr/>
              <p:nvPr/>
            </p:nvSpPr>
            <p:spPr>
              <a:xfrm>
                <a:off x="943428" y="4323327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4" name="직선 화살표 연결선 12">
                <a:extLst>
                  <a:ext uri="{FF2B5EF4-FFF2-40B4-BE49-F238E27FC236}">
                    <a16:creationId xmlns:a16="http://schemas.microsoft.com/office/drawing/2014/main" id="{B2CD7E11-5244-1A4C-9A18-2ED96FF88EDE}"/>
                  </a:ext>
                </a:extLst>
              </p:cNvPr>
              <p:cNvCxnSpPr>
                <a:cxnSpLocks/>
                <a:stCxn id="13" idx="6"/>
                <a:endCxn id="15" idx="2"/>
              </p:cNvCxnSpPr>
              <p:nvPr/>
            </p:nvCxnSpPr>
            <p:spPr>
              <a:xfrm flipV="1">
                <a:off x="1576841" y="4296659"/>
                <a:ext cx="393262" cy="34337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E39D28-F6A7-C945-B78C-292800DB415E}"/>
                  </a:ext>
                </a:extLst>
              </p:cNvPr>
              <p:cNvSpPr txBox="1"/>
              <p:nvPr/>
            </p:nvSpPr>
            <p:spPr>
              <a:xfrm>
                <a:off x="177210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X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6" name="직선 화살표 연결선 14">
                <a:extLst>
                  <a:ext uri="{FF2B5EF4-FFF2-40B4-BE49-F238E27FC236}">
                    <a16:creationId xmlns:a16="http://schemas.microsoft.com/office/drawing/2014/main" id="{0BBD5FC4-DA53-2049-A491-721E7577FBC1}"/>
                  </a:ext>
                </a:extLst>
              </p:cNvPr>
              <p:cNvCxnSpPr>
                <a:cxnSpLocks/>
                <a:stCxn id="12" idx="6"/>
                <a:endCxn id="15" idx="0"/>
              </p:cNvCxnSpPr>
              <p:nvPr/>
            </p:nvCxnSpPr>
            <p:spPr>
              <a:xfrm>
                <a:off x="1576841" y="3610621"/>
                <a:ext cx="393262" cy="3167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A5B1310-4EEA-EB49-B35B-387CD8C6F2B9}"/>
                  </a:ext>
                </a:extLst>
              </p:cNvPr>
              <p:cNvSpPr/>
              <p:nvPr/>
            </p:nvSpPr>
            <p:spPr>
              <a:xfrm>
                <a:off x="2499927" y="4640033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73E431-689B-FF4C-B88E-5E41A2E0C4C0}"/>
                  </a:ext>
                </a:extLst>
              </p:cNvPr>
              <p:cNvSpPr txBox="1"/>
              <p:nvPr/>
            </p:nvSpPr>
            <p:spPr>
              <a:xfrm>
                <a:off x="261863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+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B77799E5-AAD4-4C41-A0CD-99502120800A}"/>
                  </a:ext>
                </a:extLst>
              </p:cNvPr>
              <p:cNvCxnSpPr>
                <a:cxnSpLocks/>
                <a:stCxn id="15" idx="3"/>
                <a:endCxn id="18" idx="1"/>
              </p:cNvCxnSpPr>
              <p:nvPr/>
            </p:nvCxnSpPr>
            <p:spPr>
              <a:xfrm>
                <a:off x="2168103" y="4111993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B56C84E-8F2B-AF4C-8A1B-86E7B344F68F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H="1" flipV="1">
                <a:off x="2816633" y="4296659"/>
                <a:ext cx="1" cy="3433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D6AA60A-39BA-A644-8099-F3ED549D00A4}"/>
                  </a:ext>
                </a:extLst>
              </p:cNvPr>
              <p:cNvSpPr/>
              <p:nvPr/>
            </p:nvSpPr>
            <p:spPr>
              <a:xfrm>
                <a:off x="3465163" y="3808620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D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2A8E63CF-43A2-1F44-91A9-DBFBD1850066}"/>
                  </a:ext>
                </a:extLst>
              </p:cNvPr>
              <p:cNvCxnSpPr>
                <a:cxnSpLocks/>
                <a:stCxn id="18" idx="3"/>
                <a:endCxn id="21" idx="2"/>
              </p:cNvCxnSpPr>
              <p:nvPr/>
            </p:nvCxnSpPr>
            <p:spPr>
              <a:xfrm>
                <a:off x="3014633" y="4111993"/>
                <a:ext cx="450530" cy="13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BE11B-B250-2A42-9F69-08C9F14AE67F}"/>
                </a:ext>
              </a:extLst>
            </p:cNvPr>
            <p:cNvSpPr txBox="1"/>
            <p:nvPr/>
          </p:nvSpPr>
          <p:spPr>
            <a:xfrm>
              <a:off x="8800221" y="5916451"/>
              <a:ext cx="502817" cy="31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D=?</a:t>
              </a: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90D4B6E-2885-A646-B18A-9F4E2688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77" y="196413"/>
            <a:ext cx="5163182" cy="3678964"/>
          </a:xfrm>
          <a:prstGeom prst="rect">
            <a:avLst/>
          </a:prstGeom>
        </p:spPr>
      </p:pic>
      <p:sp>
        <p:nvSpPr>
          <p:cNvPr id="25" name="슬라이드 번호 개체 틀 4">
            <a:extLst>
              <a:ext uri="{FF2B5EF4-FFF2-40B4-BE49-F238E27FC236}">
                <a16:creationId xmlns:a16="http://schemas.microsoft.com/office/drawing/2014/main" id="{7C48AC32-F6AB-DC44-AFB1-7C9EB03C6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7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262130" y="4826597"/>
            <a:ext cx="10929869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(25</a:t>
            </a:r>
            <a:r>
              <a:rPr lang="en-US" altLang="ko-KR" dirty="0">
                <a:sym typeface="Wingdings" panose="05000000000000000000" pitchFamily="2" charset="2"/>
              </a:rPr>
              <a:t>50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4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 startAt="4"/>
            </a:pP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(50</a:t>
            </a:r>
            <a:r>
              <a:rPr lang="en-US" altLang="ko-KR" dirty="0">
                <a:sym typeface="Wingdings" panose="05000000000000000000" pitchFamily="2" charset="2"/>
              </a:rPr>
              <a:t>100)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sym typeface="Wingdings" panose="05000000000000000000" pitchFamily="2" charset="2"/>
              </a:rPr>
              <a:t>Max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Pooling</a:t>
            </a:r>
            <a:r>
              <a:rPr lang="ko-KR" altLang="en-US" dirty="0">
                <a:sym typeface="Wingdings" panose="05000000000000000000" pitchFamily="2" charset="2"/>
              </a:rPr>
              <a:t>을 통한 </a:t>
            </a:r>
            <a:r>
              <a:rPr lang="en-US" altLang="ko-KR" dirty="0" err="1">
                <a:sym typeface="Wingdings" panose="05000000000000000000" pitchFamily="2" charset="2"/>
              </a:rPr>
              <a:t>downsampling</a:t>
            </a:r>
            <a:r>
              <a:rPr lang="en-US" altLang="ko-KR" dirty="0">
                <a:sym typeface="Wingdings" panose="05000000000000000000" pitchFamily="2" charset="2"/>
              </a:rPr>
              <a:t>, Dropout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2" y="159358"/>
            <a:ext cx="10741377" cy="4718755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3166" y="95697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167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028924" y="197225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158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29189" y="336192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529189" y="454445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43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96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300766" y="5009881"/>
            <a:ext cx="10891233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8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(100</a:t>
            </a:r>
            <a:r>
              <a:rPr lang="en-US" altLang="ko-KR" dirty="0">
                <a:sym typeface="Wingdings" panose="05000000000000000000" pitchFamily="2" charset="2"/>
              </a:rPr>
              <a:t>200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  <a:endParaRPr lang="ko-KR" altLang="en-US" dirty="0"/>
          </a:p>
          <a:p>
            <a:pPr marL="342900" indent="-342900">
              <a:buAutoNum type="arabicPeriod" startAt="8"/>
            </a:pP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layer(sigmoid</a:t>
            </a:r>
            <a:r>
              <a:rPr lang="ko-KR" altLang="en-US" dirty="0"/>
              <a:t> 활성화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Classifier </a:t>
            </a:r>
            <a:r>
              <a:rPr lang="ko-KR" altLang="en-US" dirty="0"/>
              <a:t>구성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30" y="144214"/>
            <a:ext cx="10328349" cy="4865667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9189" y="1095242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93584" y="2306159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183865" y="3806719"/>
            <a:ext cx="174574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8974" y="3155594"/>
            <a:ext cx="188741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Sigmoid Unit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79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분류 실험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97752" y="1439795"/>
            <a:ext cx="7814452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슬라이딩 윈도우</a:t>
            </a:r>
            <a:r>
              <a:rPr lang="en-US" altLang="ko-KR" dirty="0"/>
              <a:t>(sliding window)</a:t>
            </a:r>
            <a:r>
              <a:rPr lang="ko-KR" altLang="en-US" dirty="0"/>
              <a:t>를 통한 데이터 증대</a:t>
            </a:r>
            <a:r>
              <a:rPr lang="en-US" altLang="ko-KR" dirty="0"/>
              <a:t>(data augmentation)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9" y="830890"/>
            <a:ext cx="3999592" cy="1752809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4424" y="2493546"/>
            <a:ext cx="11857575" cy="2748927"/>
            <a:chOff x="174343" y="736718"/>
            <a:chExt cx="17026563" cy="3947247"/>
          </a:xfrm>
        </p:grpSpPr>
        <p:grpSp>
          <p:nvGrpSpPr>
            <p:cNvPr id="12" name="Group 11"/>
            <p:cNvGrpSpPr/>
            <p:nvPr/>
          </p:nvGrpSpPr>
          <p:grpSpPr>
            <a:xfrm>
              <a:off x="174343" y="736718"/>
              <a:ext cx="16564233" cy="1890726"/>
              <a:chOff x="174343" y="1477508"/>
              <a:chExt cx="16564233" cy="1890726"/>
            </a:xfrm>
          </p:grpSpPr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862090" y="1786025"/>
                <a:ext cx="11876486" cy="15822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Sigmoid </a:t>
                </a:r>
                <a:r>
                  <a:rPr lang="ko-KR" altLang="en-US" dirty="0"/>
                  <a:t>함수를 거쳐 나온 예측값과 실제 레이블 값과의 </a:t>
                </a:r>
                <a:r>
                  <a:rPr lang="en-US" altLang="ko-KR" dirty="0"/>
                  <a:t>cross-entropy</a:t>
                </a:r>
                <a:r>
                  <a:rPr lang="ko-KR" altLang="en-US" dirty="0"/>
                  <a:t> 값을 목적함수로 사용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43" y="1477508"/>
                <a:ext cx="4687747" cy="150994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368626" y="2296365"/>
              <a:ext cx="15832280" cy="2387600"/>
              <a:chOff x="1368626" y="3882107"/>
              <a:chExt cx="15832280" cy="2387600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862090" y="4713011"/>
                <a:ext cx="12338816" cy="1331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Adam optimizer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의 기울기값을 통해 최적화된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를 찾음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626" y="3882107"/>
                <a:ext cx="2679700" cy="2387600"/>
              </a:xfrm>
              <a:prstGeom prst="rect">
                <a:avLst/>
              </a:prstGeom>
            </p:spPr>
          </p:pic>
        </p:grpSp>
      </p:grp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972355" y="5284949"/>
            <a:ext cx="11339849" cy="4978559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dirty="0"/>
              <a:t>학습 시</a:t>
            </a:r>
            <a:r>
              <a:rPr lang="en-US" altLang="ko-KR" sz="1800" dirty="0"/>
              <a:t>,</a:t>
            </a:r>
            <a:r>
              <a:rPr lang="ko-KR" altLang="en-US" sz="1800" dirty="0"/>
              <a:t> 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training </a:t>
            </a:r>
            <a:r>
              <a:rPr lang="ko-KR" altLang="en-US" sz="1800" dirty="0"/>
              <a:t>데이터를 무작위로 뒤섞어서</a:t>
            </a:r>
            <a:r>
              <a:rPr lang="en-US" altLang="ko-KR" sz="1800" dirty="0"/>
              <a:t>,</a:t>
            </a:r>
            <a:r>
              <a:rPr lang="ko-KR" altLang="en-US" sz="1800" dirty="0"/>
              <a:t> 알고리즘이 데이터의 순서를 외우지 않도록 조정</a:t>
            </a:r>
          </a:p>
          <a:p>
            <a:endParaRPr lang="ko-KR" altLang="en-US" sz="1800" dirty="0"/>
          </a:p>
          <a:p>
            <a:r>
              <a:rPr lang="ko-KR" altLang="en-US" sz="1800" dirty="0"/>
              <a:t>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loss</a:t>
            </a:r>
            <a:r>
              <a:rPr lang="ko-KR" altLang="en-US" sz="1800" dirty="0"/>
              <a:t>를 출력하여</a:t>
            </a:r>
            <a:r>
              <a:rPr lang="en-US" altLang="ko-KR" sz="1800" dirty="0"/>
              <a:t>,</a:t>
            </a:r>
            <a:r>
              <a:rPr lang="ko-KR" altLang="en-US" sz="1800" dirty="0"/>
              <a:t> 학습이 잘 진행되는지 확인</a:t>
            </a:r>
            <a:endParaRPr lang="en-US" altLang="ko-KR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306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네트워크 해석</a:t>
            </a:r>
            <a:endParaRPr lang="en-US" sz="3200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78" y="1826007"/>
            <a:ext cx="2281577" cy="89633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2992512" y="1383335"/>
            <a:ext cx="9217440" cy="18602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추출한 공간축 컨볼루션 필터는 신경생리학적으로 무의미함</a:t>
            </a:r>
            <a:r>
              <a:rPr lang="en-US" altLang="ko-KR" dirty="0"/>
              <a:t>,</a:t>
            </a:r>
            <a:r>
              <a:rPr lang="ko-KR" altLang="en-US" dirty="0"/>
              <a:t> 즉 해석의 의미가 없음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err="1"/>
              <a:t>Haufe</a:t>
            </a:r>
            <a:r>
              <a:rPr lang="en-US" altLang="ko-KR" dirty="0"/>
              <a:t> </a:t>
            </a:r>
            <a:r>
              <a:rPr lang="en-US" altLang="ko-KR" i="1" dirty="0"/>
              <a:t>et al</a:t>
            </a:r>
            <a:r>
              <a:rPr lang="en-US" altLang="ko-KR" dirty="0"/>
              <a:t>. </a:t>
            </a:r>
            <a:r>
              <a:rPr lang="ko-KR" altLang="en-US" dirty="0"/>
              <a:t>은 필터에 입력의 공분산</a:t>
            </a:r>
            <a:r>
              <a:rPr lang="en-US" altLang="ko-KR" dirty="0"/>
              <a:t>,</a:t>
            </a:r>
            <a:r>
              <a:rPr lang="ko-KR" altLang="en-US" dirty="0"/>
              <a:t> 추측 레이블의 공분산의 역을 곱해서 </a:t>
            </a:r>
            <a:r>
              <a:rPr lang="en-US" altLang="ko-KR" dirty="0"/>
              <a:t>activation pattern</a:t>
            </a:r>
            <a:r>
              <a:rPr lang="ko-KR" altLang="en-US" dirty="0"/>
              <a:t>을 계산하는 방법을 제안함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Blind source</a:t>
            </a:r>
            <a:r>
              <a:rPr lang="ko-KR" altLang="en-US" dirty="0"/>
              <a:t>의 </a:t>
            </a:r>
            <a:r>
              <a:rPr lang="en-US" altLang="ko-KR" dirty="0"/>
              <a:t>source</a:t>
            </a:r>
            <a:r>
              <a:rPr lang="ko-KR" altLang="en-US" dirty="0"/>
              <a:t>들이 활성화 되는 정도를 계산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588813" y="4264916"/>
            <a:ext cx="5693080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계산한 </a:t>
            </a:r>
            <a:r>
              <a:rPr lang="en-US" altLang="ko-KR" dirty="0"/>
              <a:t>activation pattern</a:t>
            </a:r>
            <a:r>
              <a:rPr lang="ko-KR" altLang="en-US" dirty="0"/>
              <a:t> 값을 이용하여 뇌 지형도</a:t>
            </a:r>
            <a:r>
              <a:rPr lang="en-US" altLang="ko-KR" dirty="0"/>
              <a:t>(topography)</a:t>
            </a:r>
            <a:r>
              <a:rPr lang="ko-KR" altLang="en-US" dirty="0"/>
              <a:t>를 그려 오른손</a:t>
            </a:r>
            <a:r>
              <a:rPr lang="en-US" altLang="ko-KR" dirty="0"/>
              <a:t>,</a:t>
            </a:r>
            <a:r>
              <a:rPr lang="ko-KR" altLang="en-US" dirty="0"/>
              <a:t> 왼손 동작 상상 뇌신호에 따른 활성화 정도를 관찰할 수 있음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86" y="3523220"/>
            <a:ext cx="4130939" cy="2201980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272790" y="2470720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Haufe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 err="1"/>
              <a:t>NeuroImage</a:t>
            </a:r>
            <a:r>
              <a:rPr lang="en-US" altLang="ko-KR" sz="1000" dirty="0"/>
              <a:t>, 2014]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90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 err="1">
                <a:solidFill>
                  <a:schemeClr val="tx1"/>
                </a:solidFill>
              </a:rPr>
              <a:t>wjko@korea.ac.kr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40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(Backup)</a:t>
            </a:r>
            <a:r>
              <a:rPr lang="ko-KR" altLang="en-US" sz="3200" dirty="0"/>
              <a:t> </a:t>
            </a:r>
            <a:r>
              <a:rPr lang="en-US" altLang="ko-KR" sz="3200" dirty="0" err="1"/>
              <a:t>ShallowConvNet</a:t>
            </a:r>
            <a:r>
              <a:rPr lang="ko-KR" altLang="en-US" sz="3200" dirty="0"/>
              <a:t> </a:t>
            </a:r>
            <a:r>
              <a:rPr lang="en-US" altLang="ko-KR" sz="3200" dirty="0"/>
              <a:t>[</a:t>
            </a:r>
            <a:r>
              <a:rPr lang="en-US" altLang="ko-KR" sz="3200" dirty="0" err="1"/>
              <a:t>Schirrmeister</a:t>
            </a:r>
            <a:r>
              <a:rPr lang="en-US" altLang="ko-KR" sz="3200" dirty="0"/>
              <a:t> </a:t>
            </a:r>
            <a:r>
              <a:rPr lang="en-US" altLang="ko-KR" sz="3200" i="1" dirty="0"/>
              <a:t>et al.</a:t>
            </a:r>
            <a:r>
              <a:rPr lang="en-US" altLang="ko-KR" sz="3200" dirty="0"/>
              <a:t>]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20" y="1056068"/>
            <a:ext cx="5254580" cy="5023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62" y="1346455"/>
            <a:ext cx="5819783" cy="373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62" y="2612448"/>
            <a:ext cx="5819784" cy="548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262" y="3865805"/>
            <a:ext cx="5819784" cy="6461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845" y="5217218"/>
            <a:ext cx="5821200" cy="288551"/>
          </a:xfrm>
          <a:prstGeom prst="rect">
            <a:avLst/>
          </a:prstGeom>
        </p:spPr>
      </p:pic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ko-KR" dirty="0"/>
              <a:t>13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94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E0FF0A-455C-3F44-A843-37334AB06D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A4D74-0820-D447-99FE-4C2DBA3955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7C17A78-D08D-A94D-B167-841D2F76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Tensorflow </a:t>
            </a:r>
            <a:r>
              <a:rPr kumimoji="1" lang="ko-KR" altLang="en-US" dirty="0"/>
              <a:t>구성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2931E0-8905-E24E-8F0D-60441729F2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622" y="2216923"/>
            <a:ext cx="6123255" cy="2907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ko-KR" sz="2400" b="1" dirty="0"/>
              <a:t>API</a:t>
            </a:r>
            <a:r>
              <a:rPr kumimoji="1" lang="en" altLang="ko-KR" sz="2400" dirty="0"/>
              <a:t> (Application Programming Interface)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</a:t>
            </a:r>
            <a:r>
              <a:rPr kumimoji="1" lang="ko-KR" altLang="en-US" sz="2400" dirty="0"/>
              <a:t>및 </a:t>
            </a:r>
            <a:r>
              <a:rPr kumimoji="1" lang="en" altLang="ko-KR" sz="2400" dirty="0"/>
              <a:t>GPU</a:t>
            </a:r>
            <a:r>
              <a:rPr kumimoji="1" lang="ko-KR" altLang="en-US" sz="2400" dirty="0"/>
              <a:t>에서 사용될 미리 정의된 </a:t>
            </a:r>
            <a:r>
              <a:rPr kumimoji="1" lang="ko-KR" altLang="en-US" sz="2400" b="1" dirty="0"/>
              <a:t>명령어</a:t>
            </a:r>
          </a:p>
          <a:p>
            <a:pPr marL="0" indent="0" algn="ctr">
              <a:buNone/>
            </a:pPr>
            <a:endParaRPr kumimoji="1" lang="ko-KR" altLang="en-US" sz="2400" dirty="0"/>
          </a:p>
          <a:p>
            <a:pPr marL="0" indent="0" algn="ctr">
              <a:buNone/>
            </a:pPr>
            <a:r>
              <a:rPr kumimoji="1" lang="en" altLang="ko-KR" sz="2400" dirty="0"/>
              <a:t>Tensorflow API: </a:t>
            </a:r>
            <a:r>
              <a:rPr kumimoji="1" lang="en" altLang="ko-KR" sz="2400" dirty="0" err="1"/>
              <a:t>tf.add</a:t>
            </a:r>
            <a:r>
              <a:rPr kumimoji="1" lang="en" altLang="ko-KR" sz="2400" dirty="0"/>
              <a:t>(A, B)</a:t>
            </a:r>
          </a:p>
          <a:p>
            <a:pPr marL="0" indent="0" algn="ctr">
              <a:buNone/>
            </a:pPr>
            <a:r>
              <a:rPr kumimoji="1" lang="en" altLang="ko-KR" sz="2400" dirty="0"/>
              <a:t>↓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/ GPU: A+B</a:t>
            </a:r>
            <a:endParaRPr kumimoji="1"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8B3442-F99B-3C4A-A681-AD57BF98DF15}"/>
              </a:ext>
            </a:extLst>
          </p:cNvPr>
          <p:cNvGrpSpPr/>
          <p:nvPr/>
        </p:nvGrpSpPr>
        <p:grpSpPr>
          <a:xfrm>
            <a:off x="6927060" y="1808493"/>
            <a:ext cx="4905041" cy="3726849"/>
            <a:chOff x="405669" y="1937691"/>
            <a:chExt cx="2871853" cy="2182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8557E-5ACD-F947-AF3C-7BC684105740}"/>
                </a:ext>
              </a:extLst>
            </p:cNvPr>
            <p:cNvGrpSpPr/>
            <p:nvPr/>
          </p:nvGrpSpPr>
          <p:grpSpPr>
            <a:xfrm>
              <a:off x="405669" y="1937692"/>
              <a:ext cx="2299081" cy="2182033"/>
              <a:chOff x="2082204" y="1276388"/>
              <a:chExt cx="3065443" cy="290937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436983A-DD97-AE48-BAA8-0A1C2B74DC55}"/>
                  </a:ext>
                </a:extLst>
              </p:cNvPr>
              <p:cNvGrpSpPr/>
              <p:nvPr/>
            </p:nvGrpSpPr>
            <p:grpSpPr>
              <a:xfrm>
                <a:off x="2639476" y="1276388"/>
                <a:ext cx="2508171" cy="2909377"/>
                <a:chOff x="1403430" y="1924088"/>
                <a:chExt cx="2508171" cy="290937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4DD409B-74B5-A945-9848-BC60FF6C1979}"/>
                    </a:ext>
                  </a:extLst>
                </p:cNvPr>
                <p:cNvSpPr/>
                <p:nvPr/>
              </p:nvSpPr>
              <p:spPr>
                <a:xfrm>
                  <a:off x="1403438" y="1924088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Estimator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7C88648-9692-7147-97FB-CF6268A17502}"/>
                    </a:ext>
                  </a:extLst>
                </p:cNvPr>
                <p:cNvSpPr/>
                <p:nvPr/>
              </p:nvSpPr>
              <p:spPr>
                <a:xfrm>
                  <a:off x="1403437" y="2540075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tf.layers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tf.losses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tf.metrics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4080C50-87B7-F945-8B52-CAF3B2DB76CE}"/>
                    </a:ext>
                  </a:extLst>
                </p:cNvPr>
                <p:cNvSpPr/>
                <p:nvPr/>
              </p:nvSpPr>
              <p:spPr>
                <a:xfrm>
                  <a:off x="1403437" y="3156062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Python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E71F96C-BD3C-334C-ABA0-033751206AD9}"/>
                    </a:ext>
                  </a:extLst>
                </p:cNvPr>
                <p:cNvSpPr/>
                <p:nvPr/>
              </p:nvSpPr>
              <p:spPr>
                <a:xfrm>
                  <a:off x="1403437" y="3767435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C++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2689FD2F-A54E-944A-AF7A-342DA580CC1E}"/>
                    </a:ext>
                  </a:extLst>
                </p:cNvPr>
                <p:cNvGrpSpPr/>
                <p:nvPr/>
              </p:nvGrpSpPr>
              <p:grpSpPr>
                <a:xfrm>
                  <a:off x="1403430" y="4378808"/>
                  <a:ext cx="2508170" cy="454657"/>
                  <a:chOff x="1403434" y="4463967"/>
                  <a:chExt cx="1873507" cy="454657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8552E22-3536-6B4C-BE68-74F4FE5894FB}"/>
                      </a:ext>
                    </a:extLst>
                  </p:cNvPr>
                  <p:cNvSpPr/>
                  <p:nvPr/>
                </p:nvSpPr>
                <p:spPr>
                  <a:xfrm>
                    <a:off x="1403434" y="4463967"/>
                    <a:ext cx="869085" cy="454657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CPU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89E2693-1575-0B48-BC0F-D8FAB3B38145}"/>
                      </a:ext>
                    </a:extLst>
                  </p:cNvPr>
                  <p:cNvSpPr/>
                  <p:nvPr/>
                </p:nvSpPr>
                <p:spPr>
                  <a:xfrm>
                    <a:off x="2407857" y="4464812"/>
                    <a:ext cx="869084" cy="45296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GPU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3C7D10-E0CD-B34F-AE12-4DB64B1E27E2}"/>
                  </a:ext>
                </a:extLst>
              </p:cNvPr>
              <p:cNvGrpSpPr/>
              <p:nvPr/>
            </p:nvGrpSpPr>
            <p:grpSpPr>
              <a:xfrm>
                <a:off x="2082204" y="1276388"/>
                <a:ext cx="387591" cy="2907687"/>
                <a:chOff x="1805804" y="1181138"/>
                <a:chExt cx="387591" cy="5815374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E1D98B3-EC5E-ED45-AB2B-39E995F523EA}"/>
                    </a:ext>
                  </a:extLst>
                </p:cNvPr>
                <p:cNvGrpSpPr/>
                <p:nvPr/>
              </p:nvGrpSpPr>
              <p:grpSpPr>
                <a:xfrm>
                  <a:off x="1805804" y="1181138"/>
                  <a:ext cx="387589" cy="2907686"/>
                  <a:chOff x="6179899" y="5623754"/>
                  <a:chExt cx="387589" cy="2952796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1A07E7A0-252D-2240-8F37-4C46BE461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88167" y="6915486"/>
                    <a:ext cx="2952796" cy="36933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자동화</a:t>
                    </a:r>
                  </a:p>
                </p:txBody>
              </p: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326C4013-3DD6-EE41-82C1-C1262CF0E4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67488" y="562375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2B87C92-E569-3C43-9867-7170EDF87D33}"/>
                    </a:ext>
                  </a:extLst>
                </p:cNvPr>
                <p:cNvGrpSpPr/>
                <p:nvPr/>
              </p:nvGrpSpPr>
              <p:grpSpPr>
                <a:xfrm>
                  <a:off x="1834299" y="4088824"/>
                  <a:ext cx="359096" cy="2907688"/>
                  <a:chOff x="1522091" y="2824414"/>
                  <a:chExt cx="359096" cy="2952798"/>
                </a:xfrm>
              </p:grpSpPr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EB4BE7CA-D31D-7941-AAE6-8E6400044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81187" y="282441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1F258C-C0A7-7D46-BA99-74BB8DD364C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868" y="4144642"/>
                    <a:ext cx="2952793" cy="31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최적화</a:t>
                    </a:r>
                  </a:p>
                </p:txBody>
              </p:sp>
            </p:grp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F05363-467B-AC44-9A29-D6EA5D736F00}"/>
                </a:ext>
              </a:extLst>
            </p:cNvPr>
            <p:cNvSpPr/>
            <p:nvPr/>
          </p:nvSpPr>
          <p:spPr>
            <a:xfrm rot="10800000">
              <a:off x="2951796" y="193769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High-level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C07DF9-382C-6B4C-9180-B32C6E0D941E}"/>
                </a:ext>
              </a:extLst>
            </p:cNvPr>
            <p:cNvSpPr/>
            <p:nvPr/>
          </p:nvSpPr>
          <p:spPr>
            <a:xfrm rot="10800000">
              <a:off x="2961815" y="283314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Low-level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96EDDD4-FB30-6849-9197-83D661100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580" y="1937691"/>
              <a:ext cx="0" cy="90000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162F0B-948D-3A4C-A8A6-F2080B1CFABF}"/>
                </a:ext>
              </a:extLst>
            </p:cNvPr>
            <p:cNvCxnSpPr>
              <a:cxnSpLocks/>
            </p:cNvCxnSpPr>
            <p:nvPr/>
          </p:nvCxnSpPr>
          <p:spPr>
            <a:xfrm>
              <a:off x="2827580" y="2763390"/>
              <a:ext cx="0" cy="900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4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F96F5-7943-7544-AC23-A20C339D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의 프로그래밍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EA0F2-F422-0943-BCBF-EED9AAD3F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7006" y="1182377"/>
            <a:ext cx="5305097" cy="466615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ko-KR" b="1" dirty="0"/>
              <a:t>Graph</a:t>
            </a:r>
          </a:p>
          <a:p>
            <a:pPr marL="0" indent="0" algn="ctr">
              <a:buNone/>
            </a:pPr>
            <a:r>
              <a:rPr kumimoji="1" lang="ko-KR" altLang="en-US" dirty="0"/>
              <a:t>계산식 구축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Logit,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Layer</a:t>
            </a:r>
          </a:p>
          <a:p>
            <a:pPr marL="457200" lvl="1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Session</a:t>
            </a:r>
          </a:p>
          <a:p>
            <a:pPr marL="0" indent="0" algn="ctr">
              <a:buNone/>
            </a:pPr>
            <a:r>
              <a:rPr kumimoji="1" lang="ko-KR" altLang="en-US" dirty="0"/>
              <a:t>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의 입력 및 출력</a:t>
            </a:r>
            <a:endParaRPr kumimoji="1" lang="en-US" altLang="ko-KR" dirty="0"/>
          </a:p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Trainer</a:t>
            </a:r>
          </a:p>
          <a:p>
            <a:pPr marL="0" indent="0" algn="ctr">
              <a:buNone/>
            </a:pPr>
            <a:r>
              <a:rPr kumimoji="1" lang="ko-KR" altLang="en-US" dirty="0"/>
              <a:t>가중치 갱신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SGD (Stochastic Gradient Descent)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38C112-4CFF-6645-9C6B-A52DCDD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97" y="894437"/>
            <a:ext cx="2948644" cy="5242034"/>
          </a:xfrm>
          <a:prstGeom prst="rect">
            <a:avLst/>
          </a:prstGeom>
        </p:spPr>
      </p:pic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18CA49E3-593B-FF44-A3D8-A78B1145F2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6B77D841-A798-4C46-8C94-F26748CDDD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65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92594-7A36-294A-B542-0714F75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</a:t>
            </a:r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 and Variable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F3A13-234E-8A42-9833-BAC039C7EA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63829"/>
            <a:ext cx="11273978" cy="3040979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변수 </a:t>
            </a:r>
            <a:r>
              <a:rPr kumimoji="1" lang="en-US" altLang="ko-KR" dirty="0">
                <a:solidFill>
                  <a:srgbClr val="FF0000"/>
                </a:solidFill>
              </a:rPr>
              <a:t>Tensor – </a:t>
            </a:r>
            <a:r>
              <a:rPr kumimoji="1" lang="en-US" altLang="ko-KR" dirty="0" err="1">
                <a:solidFill>
                  <a:srgbClr val="FF0000"/>
                </a:solidFill>
              </a:rPr>
              <a:t>tf.</a:t>
            </a:r>
            <a:r>
              <a:rPr kumimoji="1" lang="en-US" altLang="ko-KR" b="1" dirty="0" err="1">
                <a:solidFill>
                  <a:srgbClr val="FF0000"/>
                </a:solidFill>
              </a:rPr>
              <a:t>Variable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002CFB"/>
                </a:solidFill>
              </a:rPr>
              <a:t>입력 </a:t>
            </a:r>
            <a:r>
              <a:rPr kumimoji="1" lang="en-US" altLang="ko-KR" dirty="0">
                <a:solidFill>
                  <a:srgbClr val="002CFB"/>
                </a:solidFill>
              </a:rPr>
              <a:t>Tensor – </a:t>
            </a:r>
            <a:r>
              <a:rPr kumimoji="1" lang="en-US" altLang="ko-KR" dirty="0" err="1">
                <a:solidFill>
                  <a:srgbClr val="002CFB"/>
                </a:solidFill>
              </a:rPr>
              <a:t>tf.</a:t>
            </a:r>
            <a:r>
              <a:rPr kumimoji="1" lang="en-US" altLang="ko-KR" b="1" dirty="0" err="1">
                <a:solidFill>
                  <a:srgbClr val="002CFB"/>
                </a:solidFill>
              </a:rPr>
              <a:t>Placeholder</a:t>
            </a:r>
            <a:endParaRPr kumimoji="1"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33" name="바닥글 개체 틀 3">
            <a:extLst>
              <a:ext uri="{FF2B5EF4-FFF2-40B4-BE49-F238E27FC236}">
                <a16:creationId xmlns:a16="http://schemas.microsoft.com/office/drawing/2014/main" id="{EB8FCDCE-BBD6-DB4B-A0B2-BBED8FD27E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F3F88C31-BCE6-5149-9DF8-75124E909C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7291E3-0AD3-944C-8AFD-E5510A4181EF}"/>
              </a:ext>
            </a:extLst>
          </p:cNvPr>
          <p:cNvGrpSpPr/>
          <p:nvPr/>
        </p:nvGrpSpPr>
        <p:grpSpPr>
          <a:xfrm>
            <a:off x="6412659" y="4050553"/>
            <a:ext cx="3155148" cy="1979532"/>
            <a:chOff x="943428" y="3293914"/>
            <a:chExt cx="3155148" cy="1979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/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/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2">
              <a:extLst>
                <a:ext uri="{FF2B5EF4-FFF2-40B4-BE49-F238E27FC236}">
                  <a16:creationId xmlns:a16="http://schemas.microsoft.com/office/drawing/2014/main" id="{B0966B91-BF85-3B48-854A-FEF0896B63E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1576841" y="4296659"/>
              <a:ext cx="393262" cy="34337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6B2A7F-2005-7146-910F-940FB4909875}"/>
                </a:ext>
              </a:extLst>
            </p:cNvPr>
            <p:cNvSpPr txBox="1"/>
            <p:nvPr/>
          </p:nvSpPr>
          <p:spPr>
            <a:xfrm>
              <a:off x="177210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2" name="직선 화살표 연결선 14">
              <a:extLst>
                <a:ext uri="{FF2B5EF4-FFF2-40B4-BE49-F238E27FC236}">
                  <a16:creationId xmlns:a16="http://schemas.microsoft.com/office/drawing/2014/main" id="{14856A03-4BC1-6E4B-9CBD-89E2A9EA9A39}"/>
                </a:ext>
              </a:extLst>
            </p:cNvPr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1576841" y="3610621"/>
              <a:ext cx="393262" cy="31670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/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853C07-A0F3-0E43-97CA-E68C59FD38EE}"/>
                </a:ext>
              </a:extLst>
            </p:cNvPr>
            <p:cNvSpPr txBox="1"/>
            <p:nvPr/>
          </p:nvSpPr>
          <p:spPr>
            <a:xfrm>
              <a:off x="261863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+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CB64C5A-32E2-E543-A6AC-44202AAE7DE9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2168103" y="4111993"/>
              <a:ext cx="4505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73C8B8C-F64D-964A-B64C-B959DA925828}"/>
                </a:ext>
              </a:extLst>
            </p:cNvPr>
            <p:cNvCxnSpPr>
              <a:cxnSpLocks/>
              <a:stCxn id="23" idx="0"/>
              <a:endCxn id="35" idx="2"/>
            </p:cNvCxnSpPr>
            <p:nvPr/>
          </p:nvCxnSpPr>
          <p:spPr>
            <a:xfrm flipH="1" flipV="1">
              <a:off x="2816633" y="4296659"/>
              <a:ext cx="1" cy="3433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/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</m:oMath>
                    </m:oMathPara>
                  </a14:m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4749379-F43C-DA41-8214-9E8CABCE6179}"/>
                </a:ext>
              </a:extLst>
            </p:cNvPr>
            <p:cNvCxnSpPr>
              <a:cxnSpLocks/>
              <a:stCxn id="35" idx="3"/>
              <a:endCxn id="38" idx="2"/>
            </p:cNvCxnSpPr>
            <p:nvPr/>
          </p:nvCxnSpPr>
          <p:spPr>
            <a:xfrm>
              <a:off x="3014633" y="4111993"/>
              <a:ext cx="450530" cy="13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/>
              <p:nvPr/>
            </p:nvSpPr>
            <p:spPr>
              <a:xfrm>
                <a:off x="3413603" y="4683966"/>
                <a:ext cx="19972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603" y="4683966"/>
                <a:ext cx="199721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0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F1237-7EC0-1149-BC62-53FFE5A7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2. Loss, Optimizer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ACBF0-2E6D-894C-9F42-61ABE1DCA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6"/>
            <a:ext cx="11273978" cy="42025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Error / Loss </a:t>
            </a:r>
            <a:r>
              <a:rPr lang="ko-KR" altLang="en-US" b="1" dirty="0">
                <a:solidFill>
                  <a:srgbClr val="FF0000"/>
                </a:solidFill>
              </a:rPr>
              <a:t>함수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L1: |target-prediction|</a:t>
            </a:r>
          </a:p>
          <a:p>
            <a:pPr marL="0" indent="0" algn="ctr">
              <a:buNone/>
            </a:pPr>
            <a:r>
              <a:rPr lang="en-US" altLang="ko-KR" dirty="0"/>
              <a:t>L2: (target – prediction)</a:t>
            </a:r>
            <a:r>
              <a:rPr lang="en-US" altLang="ko-KR" baseline="30000" dirty="0"/>
              <a:t>2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002CFB"/>
                </a:solidFill>
              </a:rPr>
              <a:t>학습 알고리즘</a:t>
            </a:r>
            <a:endParaRPr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SGD, Adam, </a:t>
            </a:r>
            <a:r>
              <a:rPr lang="en-US" altLang="ko-KR" dirty="0" err="1"/>
              <a:t>Adagrad</a:t>
            </a:r>
            <a:r>
              <a:rPr lang="en-US" altLang="ko-KR" dirty="0"/>
              <a:t>...</a:t>
            </a:r>
          </a:p>
          <a:p>
            <a:pPr marL="0" indent="0" algn="ctr">
              <a:buNone/>
            </a:pPr>
            <a:r>
              <a:rPr lang="en-US" altLang="ko-KR" dirty="0"/>
              <a:t> </a:t>
            </a:r>
          </a:p>
          <a:p>
            <a:pPr marL="0" indent="0" algn="ctr">
              <a:buNone/>
            </a:pPr>
            <a:r>
              <a:rPr lang="en-US" altLang="ko-KR" b="1" dirty="0" err="1"/>
              <a:t>tf.train.</a:t>
            </a:r>
            <a:r>
              <a:rPr lang="en-US" altLang="ko-KR" b="1" dirty="0" err="1">
                <a:solidFill>
                  <a:srgbClr val="002CFB"/>
                </a:solidFill>
              </a:rPr>
              <a:t>Optimizer</a:t>
            </a:r>
            <a:r>
              <a:rPr lang="en-US" altLang="ko-KR" b="1" dirty="0"/>
              <a:t>(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).minimize(</a:t>
            </a:r>
            <a:r>
              <a:rPr lang="en-US" altLang="ko-KR" b="1" dirty="0">
                <a:solidFill>
                  <a:srgbClr val="FF0000"/>
                </a:solidFill>
              </a:rPr>
              <a:t>loss</a:t>
            </a:r>
            <a:r>
              <a:rPr lang="en-US" altLang="ko-KR" b="1" dirty="0"/>
              <a:t>)</a:t>
            </a:r>
            <a:endParaRPr lang="en" altLang="ko-KR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DC0FD-648D-DF40-84DF-BBEE7B9226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712B7B-2556-BC45-B3CF-079EAF815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0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8510-A835-8949-9785-BA37A40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3. Session </a:t>
            </a:r>
            <a:r>
              <a:rPr kumimoji="1" lang="ko-KR" altLang="en-US" dirty="0"/>
              <a:t>정의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학습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E5F5E-609D-7040-A42D-FE60D5D562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526101"/>
            <a:ext cx="11273978" cy="3410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dirty="0"/>
              <a:t>Session – Tensor</a:t>
            </a:r>
            <a:r>
              <a:rPr kumimoji="1" lang="ko-KR" altLang="en-US" dirty="0"/>
              <a:t>에 대한 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Feed tensor</a:t>
            </a:r>
            <a:r>
              <a:rPr kumimoji="1" lang="ko-KR" altLang="en-US" dirty="0"/>
              <a:t>를 입력으로 받고</a:t>
            </a:r>
            <a:r>
              <a:rPr kumimoji="1" lang="en-US" altLang="ko-KR" dirty="0"/>
              <a:t>, </a:t>
            </a:r>
            <a:r>
              <a:rPr kumimoji="1" lang="en-US" altLang="ko-KR" b="1" dirty="0"/>
              <a:t>fetch tensor</a:t>
            </a:r>
            <a:r>
              <a:rPr kumimoji="1" lang="ko-KR" altLang="en-US" dirty="0"/>
              <a:t>를 출력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 err="1"/>
              <a:t>Session.run</a:t>
            </a:r>
            <a:r>
              <a:rPr kumimoji="1" lang="en-US" altLang="ko-KR" b="1" dirty="0"/>
              <a:t>(fetch, feed)</a:t>
            </a:r>
          </a:p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en-US" altLang="ko-KR" dirty="0"/>
              <a:t>Optimizer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 </a:t>
            </a:r>
            <a:r>
              <a:rPr kumimoji="1" lang="ko-KR" altLang="en-US" dirty="0"/>
              <a:t>하면 학습 실행</a:t>
            </a:r>
            <a:r>
              <a:rPr kumimoji="1" lang="en-US" altLang="ko-KR" dirty="0"/>
              <a:t>!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9E61BC-637B-2E4D-8758-7C8693C390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B372C-4966-D24E-A1B4-B254E0C07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ED64C0-E182-BF4B-809A-19818D58E10B}"/>
              </a:ext>
            </a:extLst>
          </p:cNvPr>
          <p:cNvGrpSpPr/>
          <p:nvPr/>
        </p:nvGrpSpPr>
        <p:grpSpPr>
          <a:xfrm>
            <a:off x="4186241" y="5073953"/>
            <a:ext cx="4329186" cy="1058532"/>
            <a:chOff x="-1862993" y="3266311"/>
            <a:chExt cx="5882978" cy="144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7C241-04C3-1D44-AAFF-77714DD406D0}"/>
                </a:ext>
              </a:extLst>
            </p:cNvPr>
            <p:cNvSpPr/>
            <p:nvPr/>
          </p:nvSpPr>
          <p:spPr>
            <a:xfrm>
              <a:off x="-1862993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(Feed)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E70A38-C80C-CC49-81E3-91DF9BF73140}"/>
                </a:ext>
              </a:extLst>
            </p:cNvPr>
            <p:cNvSpPr txBox="1"/>
            <p:nvPr/>
          </p:nvSpPr>
          <p:spPr>
            <a:xfrm>
              <a:off x="358496" y="3503612"/>
              <a:ext cx="1440000" cy="9794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Operation(s)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1601140-E5DD-F940-9834-66861CBDD90C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-422993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D733E6-B085-5843-9953-19050BA06954}"/>
                </a:ext>
              </a:extLst>
            </p:cNvPr>
            <p:cNvSpPr/>
            <p:nvPr/>
          </p:nvSpPr>
          <p:spPr>
            <a:xfrm>
              <a:off x="2579985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(Fetch)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482A635-FCB9-B142-861D-5C782435A8EC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1798496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27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6DBDF-7A1B-AC44-BE56-09A95848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</a:t>
            </a:r>
            <a:r>
              <a:rPr kumimoji="1" lang="ko-KR" altLang="en-US" dirty="0"/>
              <a:t> </a:t>
            </a:r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Tensorboard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7705C-79C0-AF43-864C-ED8C0B69B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ko-KR" altLang="en-US" dirty="0" err="1"/>
              <a:t>딥러닝</a:t>
            </a:r>
            <a:r>
              <a:rPr kumimoji="1" lang="ko-KR" altLang="en-US" dirty="0"/>
              <a:t> 학습 시 유용한 시각화 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B778A5-7297-2648-B9D9-9B36E38561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D2D003-D8F3-FA46-A257-AF9EE9BD17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99D4D-1BAB-424B-B6D5-0EF53193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876722"/>
            <a:ext cx="4737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8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1923</Words>
  <Application>Microsoft Office PowerPoint</Application>
  <PresentationFormat>와이드스크린</PresentationFormat>
  <Paragraphs>540</Paragraphs>
  <Slides>35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Yu Gothic</vt:lpstr>
      <vt:lpstr>맑은 고딕</vt:lpstr>
      <vt:lpstr>시스템 서체</vt:lpstr>
      <vt:lpstr>Arial</vt:lpstr>
      <vt:lpstr>Calibri</vt:lpstr>
      <vt:lpstr>Cambria Math</vt:lpstr>
      <vt:lpstr>Mangal</vt:lpstr>
      <vt:lpstr>Times New Roman</vt:lpstr>
      <vt:lpstr>Wingdings</vt:lpstr>
      <vt:lpstr>Office 테마</vt:lpstr>
      <vt:lpstr>1_Office 테마</vt:lpstr>
      <vt:lpstr>텐서플로우(TensorFlow) 기초 및 실습</vt:lpstr>
      <vt:lpstr>Google Colaboratory 실습 환경 준비</vt:lpstr>
      <vt:lpstr>PowerPoint 프레젠테이션</vt:lpstr>
      <vt:lpstr>Tensorflow 구성</vt:lpstr>
      <vt:lpstr>TensorFlow의 프로그래밍 구조</vt:lpstr>
      <vt:lpstr>Step 1. Tensor and Variable</vt:lpstr>
      <vt:lpstr>Step 2. Loss, Optimizer</vt:lpstr>
      <vt:lpstr>Step 3. Session 정의 및 학습 실행</vt:lpstr>
      <vt:lpstr>Step 4. Tensorboard</vt:lpstr>
      <vt:lpstr>요약</vt:lpstr>
      <vt:lpstr>Thank You  Q &amp; A   wltjr1007@korea.ac.kr https://ku-milab.org</vt:lpstr>
      <vt:lpstr>딥 뉴럴 네트워크 기반  Resting-State fMRI 분석 및 실습</vt:lpstr>
      <vt:lpstr>개요</vt:lpstr>
      <vt:lpstr>Matrix Factorization</vt:lpstr>
      <vt:lpstr>Auto-encoder &amp; Stacked Auto-encoder</vt:lpstr>
      <vt:lpstr>Sparse Auto-encoder</vt:lpstr>
      <vt:lpstr>L2 Regularization</vt:lpstr>
      <vt:lpstr>Visualization : Auto-encoder Input &amp; Output</vt:lpstr>
      <vt:lpstr>Visualization : Auto-encoder Decoder Weight</vt:lpstr>
      <vt:lpstr>Visualization : ICA Spatial Map </vt:lpstr>
      <vt:lpstr>요약</vt:lpstr>
      <vt:lpstr>Thank You  Q &amp; A   eunsong1210@korea.ac.kr https://ku-milab.org</vt:lpstr>
      <vt:lpstr>컨볼루션 네트워크 기반 EEG 신호 분석 및 실습</vt:lpstr>
      <vt:lpstr>개요</vt:lpstr>
      <vt:lpstr>컨볼루션 네트워크를 이용한 EEG 분석 예시</vt:lpstr>
      <vt:lpstr>Fully Connected Layer vs. Convolutional Neural Network</vt:lpstr>
      <vt:lpstr>개요</vt:lpstr>
      <vt:lpstr>컨볼루션 네트워크를 위한 EEG 표현법</vt:lpstr>
      <vt:lpstr>DeepConvNet [Schirrmeister et al., 2017]</vt:lpstr>
      <vt:lpstr>PowerPoint 프레젠테이션</vt:lpstr>
      <vt:lpstr>PowerPoint 프레젠테이션</vt:lpstr>
      <vt:lpstr>분류 실험</vt:lpstr>
      <vt:lpstr>네트워크 해석</vt:lpstr>
      <vt:lpstr>Thank You  Q &amp; A   wjko@korea.ac.kr https://ku-milab.org</vt:lpstr>
      <vt:lpstr>(Backup) ShallowConvNet [Schirrmeister et al.]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뉴럴 네트워크 기반  Resting-State fMRI 분석 및 실습</dc:title>
  <dc:creator>Eunsong Kang</dc:creator>
  <cp:lastModifiedBy>윤지석</cp:lastModifiedBy>
  <cp:revision>38</cp:revision>
  <cp:lastPrinted>2018-08-01T02:20:36Z</cp:lastPrinted>
  <dcterms:created xsi:type="dcterms:W3CDTF">2018-07-31T12:26:18Z</dcterms:created>
  <dcterms:modified xsi:type="dcterms:W3CDTF">2018-08-04T02:22:39Z</dcterms:modified>
</cp:coreProperties>
</file>